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Merriweather Sans"/>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erriweatherSans-bold.fntdata"/><Relationship Id="rId11" Type="http://schemas.openxmlformats.org/officeDocument/2006/relationships/slide" Target="slides/slide6.xml"/><Relationship Id="rId22" Type="http://schemas.openxmlformats.org/officeDocument/2006/relationships/font" Target="fonts/MerriweatherSans-boldItalic.fntdata"/><Relationship Id="rId10" Type="http://schemas.openxmlformats.org/officeDocument/2006/relationships/slide" Target="slides/slide5.xml"/><Relationship Id="rId21" Type="http://schemas.openxmlformats.org/officeDocument/2006/relationships/font" Target="fonts/MerriweatherSans-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MerriweatherSans-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crsp.org" TargetMode="External"/><Relationship Id="rId3" Type="http://schemas.openxmlformats.org/officeDocument/2006/relationships/hyperlink" Target="https://stocktwits.com" TargetMode="External"/><Relationship Id="rId4" Type="http://schemas.openxmlformats.org/officeDocument/2006/relationships/hyperlink" Target="https://www.researchgate.net/publication/336664897_Optical_Interconnection_Networks_for_High_Performance_Systems/figures?lo=1&amp;utm_source=google&amp;utm_medium=organic" TargetMode="External"/><Relationship Id="rId5" Type="http://schemas.openxmlformats.org/officeDocument/2006/relationships/hyperlink" Target="https://www.researchgate.net/publication/336664897_Optical_Interconnection_Networks_for_High_Performance_Systems/figures?lo=1"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b077dbd444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b077dbd444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[Kevin] </a:t>
            </a:r>
            <a:r>
              <a:rPr lang="en">
                <a:solidFill>
                  <a:schemeClr val="dk1"/>
                </a:solidFill>
              </a:rPr>
              <a:t>Good evening Robinhood executive team,</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My name is Kevin, and I’m here with my colleagues Ricardo and Minjie.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We’re here to talk to you tonight about using machine learning to increase returns for our Robinhood customers.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We’ve developed a machine learning algorithm that we think has the potential to help both the company as well as our customers, and we would love to present our proposal on how we can test this tool with real-time data.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Our goal is that after hearing our proposed </a:t>
            </a:r>
            <a:r>
              <a:rPr b="1" lang="en">
                <a:solidFill>
                  <a:schemeClr val="dk1"/>
                </a:solidFill>
              </a:rPr>
              <a:t>Research Design</a:t>
            </a:r>
            <a:r>
              <a:rPr lang="en">
                <a:solidFill>
                  <a:schemeClr val="dk1"/>
                </a:solidFill>
              </a:rPr>
              <a:t>, you will be interested in incrementally rolling out our tool on the Robinhood app.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Let’s get started. NEXT SLIDE</a:t>
            </a: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8de7f278a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8de7f278a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[Kevin]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So, Of course, we have to consider any potential risks.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Hindsight Bias </a:t>
            </a:r>
            <a:r>
              <a:rPr lang="en">
                <a:solidFill>
                  <a:schemeClr val="dk1"/>
                </a:solidFill>
              </a:rPr>
              <a:t>is a risk. We have to rely on analyzing past data to predict future data points.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Our response is: </a:t>
            </a:r>
            <a:r>
              <a:rPr lang="en">
                <a:solidFill>
                  <a:schemeClr val="dk1"/>
                </a:solidFill>
              </a:rPr>
              <a:t>We can use a </a:t>
            </a:r>
            <a:r>
              <a:rPr b="1" lang="en">
                <a:solidFill>
                  <a:schemeClr val="dk1"/>
                </a:solidFill>
              </a:rPr>
              <a:t>Monte Carlo scenario analysis</a:t>
            </a:r>
            <a:r>
              <a:rPr lang="en">
                <a:solidFill>
                  <a:schemeClr val="dk1"/>
                </a:solidFill>
              </a:rPr>
              <a:t>, in which we artificially create scenarios given a </a:t>
            </a:r>
            <a:r>
              <a:rPr b="1" lang="en">
                <a:solidFill>
                  <a:schemeClr val="dk1"/>
                </a:solidFill>
              </a:rPr>
              <a:t>limited data set</a:t>
            </a:r>
            <a:r>
              <a:rPr lang="en">
                <a:solidFill>
                  <a:schemeClr val="dk1"/>
                </a:solidFill>
              </a:rPr>
              <a:t>. For example, we can pretend that its 2008, and only feed our algorithm historical prices and SEC filings from 2008 and before. We will </a:t>
            </a:r>
            <a:r>
              <a:rPr lang="en">
                <a:solidFill>
                  <a:schemeClr val="dk1"/>
                </a:solidFill>
              </a:rPr>
              <a:t>withhold</a:t>
            </a:r>
            <a:r>
              <a:rPr lang="en">
                <a:solidFill>
                  <a:schemeClr val="dk1"/>
                </a:solidFill>
              </a:rPr>
              <a:t> all </a:t>
            </a:r>
            <a:r>
              <a:rPr lang="en">
                <a:solidFill>
                  <a:schemeClr val="dk1"/>
                </a:solidFill>
              </a:rPr>
              <a:t>data from </a:t>
            </a:r>
            <a:r>
              <a:rPr lang="en">
                <a:solidFill>
                  <a:schemeClr val="dk1"/>
                </a:solidFill>
              </a:rPr>
              <a:t>2009 and onwards, and see how our </a:t>
            </a:r>
            <a:r>
              <a:rPr lang="en">
                <a:solidFill>
                  <a:schemeClr val="dk1"/>
                </a:solidFill>
              </a:rPr>
              <a:t>algorithm </a:t>
            </a:r>
            <a:r>
              <a:rPr lang="en">
                <a:solidFill>
                  <a:schemeClr val="dk1"/>
                </a:solidFill>
              </a:rPr>
              <a:t>performs. This process will be repeatable for any given time period, so that this way, our algorithm can learn from an infinite number of hypothetical scenarios.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Another risk is </a:t>
            </a:r>
            <a:r>
              <a:rPr b="1" lang="en">
                <a:solidFill>
                  <a:schemeClr val="dk1"/>
                </a:solidFill>
              </a:rPr>
              <a:t>Heightened competition</a:t>
            </a:r>
            <a:r>
              <a:rPr lang="en">
                <a:solidFill>
                  <a:schemeClr val="dk1"/>
                </a:solidFill>
              </a:rPr>
              <a:t>. Many of our competitors (Morgan Stanley, Goldman Sachs) have substantially greater financial resources than we do.</a:t>
            </a:r>
            <a:endParaRPr>
              <a:solidFill>
                <a:srgbClr val="B7B7B7"/>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Our response to that is: </a:t>
            </a:r>
            <a:r>
              <a:rPr lang="en">
                <a:solidFill>
                  <a:schemeClr val="dk1"/>
                </a:solidFill>
              </a:rPr>
              <a:t>Data is king. We have a first-mover advantage in terms of providing a ML-backed solution for the everyday, retail investor. This means that if we implement this today, our algorithm will have a longer track record and more experience in terms of working with real-time data, as opposed to our newer competitors who enter the market later.</a:t>
            </a:r>
            <a:endParaRPr>
              <a:solidFill>
                <a:schemeClr val="dk1"/>
              </a:solidFill>
            </a:endParaRPr>
          </a:p>
          <a:p>
            <a:pPr indent="0" lvl="0" marL="0" rtl="0" algn="l">
              <a:lnSpc>
                <a:spcPct val="150000"/>
              </a:lnSpc>
              <a:spcBef>
                <a:spcPts val="0"/>
              </a:spcBef>
              <a:spcAft>
                <a:spcPts val="2300"/>
              </a:spcAft>
              <a:buNone/>
            </a:pPr>
            <a:r>
              <a:rPr lang="en">
                <a:solidFill>
                  <a:srgbClr val="1E1E23"/>
                </a:solidFill>
                <a:highlight>
                  <a:schemeClr val="lt1"/>
                </a:highlight>
              </a:rPr>
              <a:t>NEXT SLIDE</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8de7f278a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8de7f278a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a:solidFill>
                  <a:schemeClr val="dk1"/>
                </a:solidFill>
              </a:rPr>
              <a:t>http://www.christiernan.com/how-to-measure-your-users-salesforce-adoption-rate/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Phase 1: Data gathering/collection/cleansing - 3 months</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From Twitter/Stocktwits/CRSP/SEC.gov/any public data source(s)</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Develop model for the training sets and test sets from the data</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Phase 2: Experimental phase/testing - 3 months</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Program our ML algorithm and train our models on our training sets and validate on our test sets</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Run models on a unrestricted set of historical data to see if it does better than the market (backtests)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Phase 3: Model validation - 6 months</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If we do not reach the hurdle of outperformance by 5% per annum, repeat Phase 1-2</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We can annualize our returns if there are time constraints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Phase 4: Present our findings to the product team and senior leadership at Robinhood</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Write up the final report with insights and recommendations.</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Document lessons learned</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Project plan and budget for next project to get to a production system</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Financial outline of the expected benefits to RobinHood and our customers</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8d4a7f4dc5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8d4a7f4dc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[Kevin] </a:t>
            </a:r>
            <a:endParaRPr>
              <a:solidFill>
                <a:schemeClr val="dk1"/>
              </a:solidFill>
            </a:endParaRPr>
          </a:p>
          <a:p>
            <a:pPr indent="0" lvl="0" marL="0" rtl="0" algn="l">
              <a:spcBef>
                <a:spcPts val="0"/>
              </a:spcBef>
              <a:spcAft>
                <a:spcPts val="0"/>
              </a:spcAft>
              <a:buNone/>
            </a:pPr>
            <a:r>
              <a:rPr lang="en"/>
              <a:t>In conclusion, we think that we have a really neat idea on our hands.</a:t>
            </a:r>
            <a:endParaRPr/>
          </a:p>
          <a:p>
            <a:pPr indent="0" lvl="0" marL="0" rtl="0" algn="l">
              <a:spcBef>
                <a:spcPts val="0"/>
              </a:spcBef>
              <a:spcAft>
                <a:spcPts val="0"/>
              </a:spcAft>
              <a:buNone/>
            </a:pPr>
            <a:r>
              <a:rPr lang="en"/>
              <a:t>F</a:t>
            </a:r>
            <a:r>
              <a:rPr lang="en"/>
              <a:t>uture studies might include analyzing if our algorithm can </a:t>
            </a:r>
            <a:r>
              <a:rPr b="1" lang="en"/>
              <a:t>profitably </a:t>
            </a:r>
            <a:r>
              <a:rPr lang="en"/>
              <a:t>A</a:t>
            </a:r>
            <a:r>
              <a:rPr lang="en"/>
              <a:t>lter its strategy given different risk parameters.</a:t>
            </a:r>
            <a:endParaRPr/>
          </a:p>
          <a:p>
            <a:pPr indent="0" lvl="0" marL="0" rtl="0" algn="l">
              <a:spcBef>
                <a:spcPts val="0"/>
              </a:spcBef>
              <a:spcAft>
                <a:spcPts val="0"/>
              </a:spcAft>
              <a:buNone/>
            </a:pPr>
            <a:r>
              <a:rPr lang="en"/>
              <a:t>It would be very useful if our </a:t>
            </a:r>
            <a:r>
              <a:rPr lang="en">
                <a:solidFill>
                  <a:schemeClr val="dk1"/>
                </a:solidFill>
              </a:rPr>
              <a:t>algorithm </a:t>
            </a:r>
            <a:r>
              <a:rPr lang="en"/>
              <a:t>can be customized </a:t>
            </a:r>
            <a:r>
              <a:rPr b="1" lang="en"/>
              <a:t>based on the different </a:t>
            </a:r>
            <a:r>
              <a:rPr b="1" lang="en"/>
              <a:t>risk appetites of individual investors</a:t>
            </a:r>
            <a:r>
              <a:rPr lang="en"/>
              <a:t>, as opposed to the one-size-fits-all strategy we’re initially working 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Thank you very much for your time today. We look forward to working with you on this exciting, new business opportunity!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8deebaedf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8deebaedf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8d4a7f4dc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8d4a7f4dc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[Kevin]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Now than ever before: Retail investors HAVE more tools at their disposal when it comes to investing in Equities.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40 years ago, the retail investor had to </a:t>
            </a:r>
            <a:r>
              <a:rPr b="1" lang="en">
                <a:solidFill>
                  <a:schemeClr val="dk1"/>
                </a:solidFill>
              </a:rPr>
              <a:t>Read </a:t>
            </a:r>
            <a:r>
              <a:rPr lang="en">
                <a:solidFill>
                  <a:schemeClr val="dk1"/>
                </a:solidFill>
              </a:rPr>
              <a:t>the newspaper to just get stock quotes, call up their Broker, and pay an enormous commission - just to buy 100 shares of Apple.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Today, the retail investor can just pick up their smartphone, </a:t>
            </a:r>
            <a:r>
              <a:rPr b="1" lang="en">
                <a:solidFill>
                  <a:schemeClr val="dk1"/>
                </a:solidFill>
              </a:rPr>
              <a:t>inhale </a:t>
            </a:r>
            <a:r>
              <a:rPr lang="en">
                <a:solidFill>
                  <a:schemeClr val="dk1"/>
                </a:solidFill>
              </a:rPr>
              <a:t>a ton of quality research at their fingertips, and buy those 100 shares instantaneously - </a:t>
            </a:r>
            <a:r>
              <a:rPr lang="en">
                <a:solidFill>
                  <a:schemeClr val="dk1"/>
                </a:solidFill>
              </a:rPr>
              <a:t>without </a:t>
            </a:r>
            <a:r>
              <a:rPr b="1" lang="en">
                <a:solidFill>
                  <a:schemeClr val="dk1"/>
                </a:solidFill>
              </a:rPr>
              <a:t>any </a:t>
            </a:r>
            <a:r>
              <a:rPr lang="en">
                <a:solidFill>
                  <a:schemeClr val="dk1"/>
                </a:solidFill>
              </a:rPr>
              <a:t>commissions</a:t>
            </a:r>
            <a:r>
              <a:rPr lang="en">
                <a:solidFill>
                  <a:schemeClr val="dk1"/>
                </a:solidFill>
              </a:rPr>
              <a:t>.</a:t>
            </a:r>
            <a:endParaRPr>
              <a:solidFill>
                <a:srgbClr val="1E1E23"/>
              </a:solidFill>
              <a:highlight>
                <a:srgbClr val="FFFFFF"/>
              </a:highlight>
            </a:endParaRPr>
          </a:p>
          <a:p>
            <a:pPr indent="0" lvl="0" marL="0" rtl="0" algn="l">
              <a:lnSpc>
                <a:spcPct val="150000"/>
              </a:lnSpc>
              <a:spcBef>
                <a:spcPts val="0"/>
              </a:spcBef>
              <a:spcAft>
                <a:spcPts val="2300"/>
              </a:spcAft>
              <a:buClr>
                <a:schemeClr val="dk1"/>
              </a:buClr>
              <a:buSzPts val="1100"/>
              <a:buFont typeface="Arial"/>
              <a:buNone/>
            </a:pPr>
            <a:r>
              <a:rPr lang="en">
                <a:solidFill>
                  <a:srgbClr val="1E1E23"/>
                </a:solidFill>
                <a:highlight>
                  <a:srgbClr val="FFFFFF"/>
                </a:highlight>
              </a:rPr>
              <a:t>NEXT SLIDE</a:t>
            </a:r>
            <a:endParaRPr>
              <a:solidFill>
                <a:srgbClr val="1E1E23"/>
              </a:solidFill>
              <a:highlight>
                <a:srgbClr val="FFFFFF"/>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8eef6ddda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8eef6ddda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[Kevin]</a:t>
            </a:r>
            <a:endParaRPr>
              <a:solidFill>
                <a:srgbClr val="1E1E23"/>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a:solidFill>
                  <a:srgbClr val="1E1E23"/>
                </a:solidFill>
                <a:highlight>
                  <a:schemeClr val="lt1"/>
                </a:highlight>
              </a:rPr>
              <a:t>However, there is 1 </a:t>
            </a:r>
            <a:r>
              <a:rPr b="1" lang="en">
                <a:solidFill>
                  <a:srgbClr val="1E1E23"/>
                </a:solidFill>
                <a:highlight>
                  <a:schemeClr val="lt1"/>
                </a:highlight>
              </a:rPr>
              <a:t>glaring </a:t>
            </a:r>
            <a:r>
              <a:rPr lang="en">
                <a:solidFill>
                  <a:srgbClr val="1E1E23"/>
                </a:solidFill>
                <a:highlight>
                  <a:schemeClr val="lt1"/>
                </a:highlight>
              </a:rPr>
              <a:t>problem.</a:t>
            </a:r>
            <a:endParaRPr>
              <a:solidFill>
                <a:srgbClr val="1E1E23"/>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a:solidFill>
                <a:srgbClr val="1E1E23"/>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a:solidFill>
                  <a:srgbClr val="1E1E23"/>
                </a:solidFill>
                <a:highlight>
                  <a:schemeClr val="lt1"/>
                </a:highlight>
              </a:rPr>
              <a:t>The average investor struggles to generate returns on a consistent basis, lagging behind </a:t>
            </a:r>
            <a:r>
              <a:rPr b="1" lang="en">
                <a:solidFill>
                  <a:srgbClr val="1E1E23"/>
                </a:solidFill>
                <a:highlight>
                  <a:schemeClr val="lt1"/>
                </a:highlight>
              </a:rPr>
              <a:t>both </a:t>
            </a:r>
            <a:r>
              <a:rPr lang="en">
                <a:solidFill>
                  <a:srgbClr val="1E1E23"/>
                </a:solidFill>
                <a:highlight>
                  <a:schemeClr val="lt1"/>
                </a:highlight>
              </a:rPr>
              <a:t>the broad market </a:t>
            </a:r>
            <a:r>
              <a:rPr lang="en">
                <a:solidFill>
                  <a:srgbClr val="1E1E23"/>
                </a:solidFill>
                <a:highlight>
                  <a:schemeClr val="lt1"/>
                </a:highlight>
              </a:rPr>
              <a:t>indices,</a:t>
            </a:r>
            <a:r>
              <a:rPr lang="en">
                <a:solidFill>
                  <a:srgbClr val="1E1E23"/>
                </a:solidFill>
                <a:highlight>
                  <a:schemeClr val="lt1"/>
                </a:highlight>
              </a:rPr>
              <a:t> as well as inflation.</a:t>
            </a:r>
            <a:endParaRPr>
              <a:solidFill>
                <a:srgbClr val="1E1E23"/>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a:solidFill>
                  <a:srgbClr val="1E1E23"/>
                </a:solidFill>
                <a:highlight>
                  <a:schemeClr val="lt1"/>
                </a:highlight>
              </a:rPr>
              <a:t>As we can see here, </a:t>
            </a:r>
            <a:r>
              <a:rPr lang="en">
                <a:solidFill>
                  <a:srgbClr val="1E1E23"/>
                </a:solidFill>
                <a:highlight>
                  <a:schemeClr val="lt1"/>
                </a:highlight>
              </a:rPr>
              <a:t>it looks like the average investor makes around a 1.9% return per year! Over the past 20 years or so.</a:t>
            </a:r>
            <a:endParaRPr>
              <a:solidFill>
                <a:srgbClr val="1E1E23"/>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a:solidFill>
                  <a:srgbClr val="1E1E23"/>
                </a:solidFill>
                <a:highlight>
                  <a:schemeClr val="lt1"/>
                </a:highlight>
              </a:rPr>
              <a:t>We have a solution for this problem - a solution that will benefit both Robinhood and our investors.</a:t>
            </a:r>
            <a:endParaRPr>
              <a:solidFill>
                <a:srgbClr val="1E1E23"/>
              </a:solidFill>
              <a:highlight>
                <a:schemeClr val="lt1"/>
              </a:highlight>
            </a:endParaRPr>
          </a:p>
          <a:p>
            <a:pPr indent="0" lvl="0" marL="0" rtl="0" algn="l">
              <a:lnSpc>
                <a:spcPct val="150000"/>
              </a:lnSpc>
              <a:spcBef>
                <a:spcPts val="0"/>
              </a:spcBef>
              <a:spcAft>
                <a:spcPts val="2300"/>
              </a:spcAft>
              <a:buClr>
                <a:schemeClr val="dk1"/>
              </a:buClr>
              <a:buSzPts val="1100"/>
              <a:buFont typeface="Arial"/>
              <a:buNone/>
            </a:pPr>
            <a:r>
              <a:rPr lang="en">
                <a:solidFill>
                  <a:srgbClr val="1E1E23"/>
                </a:solidFill>
                <a:highlight>
                  <a:schemeClr val="lt1"/>
                </a:highlight>
              </a:rPr>
              <a:t>NEXT SLIDE</a:t>
            </a:r>
            <a:endParaRPr>
              <a:solidFill>
                <a:srgbClr val="1E1E23"/>
              </a:solidFill>
              <a:highlight>
                <a:schemeClr val="lt1"/>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8d4a7f4dc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8d4a7f4dc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rgbClr val="0D1C3D"/>
                </a:solidFill>
                <a:highlight>
                  <a:srgbClr val="FFFFFF"/>
                </a:highlight>
              </a:rPr>
              <a:t>We believe that we can build a model based upon fundamental, technical and sentiment </a:t>
            </a:r>
            <a:r>
              <a:rPr lang="en">
                <a:solidFill>
                  <a:srgbClr val="0D1C3D"/>
                </a:solidFill>
                <a:highlight>
                  <a:srgbClr val="FFFFFF"/>
                </a:highlight>
              </a:rPr>
              <a:t>analysis</a:t>
            </a:r>
            <a:r>
              <a:rPr lang="en">
                <a:solidFill>
                  <a:srgbClr val="0D1C3D"/>
                </a:solidFill>
                <a:highlight>
                  <a:srgbClr val="FFFFFF"/>
                </a:highlight>
              </a:rPr>
              <a:t> that gives us an ability to deliver to our users the same experience as those that have paid investment advice. We intend to use liquid stocks to allow us to propose specific trading actions that each investor can easily implement. Stocktwits and CRSP will be our main source of data to the platform. We will use a sophisticated machine learning model that we will detail in this study that will allow us to provide an excess return vs. the SPY. We think giving our customers the benefit of an automated system for deep analysis will provide them better returns and increase their interest in our platform and will be an enticement for new customers on the platform.</a:t>
            </a:r>
            <a:endParaRPr>
              <a:solidFill>
                <a:srgbClr val="0D1C3D"/>
              </a:solidFill>
              <a:highlight>
                <a:srgbClr val="FFFFFF"/>
              </a:highlight>
            </a:endParaRPr>
          </a:p>
          <a:p>
            <a:pPr indent="0" lvl="0" marL="0" rtl="0" algn="l">
              <a:lnSpc>
                <a:spcPct val="115000"/>
              </a:lnSpc>
              <a:spcBef>
                <a:spcPts val="2300"/>
              </a:spcBef>
              <a:spcAft>
                <a:spcPts val="0"/>
              </a:spcAft>
              <a:buClr>
                <a:schemeClr val="dk1"/>
              </a:buClr>
              <a:buSzPts val="1100"/>
              <a:buFont typeface="Arial"/>
              <a:buNone/>
            </a:pPr>
            <a:r>
              <a:rPr lang="en">
                <a:solidFill>
                  <a:schemeClr val="dk1"/>
                </a:solidFill>
              </a:rPr>
              <a:t>We expect to use already available sources of financial, stock and sentiment data:</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Data from the Robinhood trading platform.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We currently provide real-time market index data and stock ticker data[trades], financial news information,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From the real-time market data, our ML models will generate comprehensive technical indicators (e.g., price and volume chart/patterns, quant strategies) to train the portfolio.</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Securities and Exchange Commission (SEC) reports  (annual and quarterly financial statements, earnings reports, etc.) to our customers.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We will also look at our customer stock portfolios, current and past, to evaluate our tool’s performance and help train our model in the later stages of this project.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Current and historical data (stock trades, fundamental analysis)  from the Center on Research of Stock Prices (</a:t>
            </a:r>
            <a:r>
              <a:rPr lang="en" u="sng">
                <a:solidFill>
                  <a:srgbClr val="1155CC"/>
                </a:solidFill>
                <a:hlinkClick r:id="rId2">
                  <a:extLst>
                    <a:ext uri="{A12FA001-AC4F-418D-AE19-62706E023703}">
                      <ahyp:hlinkClr val="tx"/>
                    </a:ext>
                  </a:extLst>
                </a:hlinkClick>
              </a:rPr>
              <a:t>CRSP/Compustat Merged Database</a:t>
            </a:r>
            <a:r>
              <a:rPr lang="en">
                <a:solidFill>
                  <a:schemeClr val="dk1"/>
                </a:solidFill>
              </a:rPr>
              <a:t> (CCM))  to build our data model and create training and test data sets. This data source accounts for survivorship bias on returns.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For real-time and historical stock and market sentiment analysis from Twitter and services like Stock Twits (</a:t>
            </a:r>
            <a:r>
              <a:rPr lang="en" u="sng">
                <a:solidFill>
                  <a:srgbClr val="1155CC"/>
                </a:solidFill>
                <a:hlinkClick r:id="rId3">
                  <a:extLst>
                    <a:ext uri="{A12FA001-AC4F-418D-AE19-62706E023703}">
                      <ahyp:hlinkClr val="tx"/>
                    </a:ext>
                  </a:extLst>
                </a:hlinkClick>
              </a:rPr>
              <a:t>https://stocktwits.com</a:t>
            </a:r>
            <a:r>
              <a:rPr lang="en">
                <a:solidFill>
                  <a:schemeClr val="dk1"/>
                </a:solidFill>
              </a:rPr>
              <a:t>). Both offer excellent APIs for developers to gather specific information to train and test our system. These go back on over 10-12 years, but will become more important as we move forward.</a:t>
            </a:r>
            <a:endParaRPr>
              <a:solidFill>
                <a:schemeClr val="dk1"/>
              </a:solidFill>
            </a:endParaRPr>
          </a:p>
          <a:p>
            <a:pPr indent="0" lvl="0" marL="0" rtl="0" algn="l">
              <a:lnSpc>
                <a:spcPct val="150000"/>
              </a:lnSpc>
              <a:spcBef>
                <a:spcPts val="0"/>
              </a:spcBef>
              <a:spcAft>
                <a:spcPts val="0"/>
              </a:spcAft>
              <a:buClr>
                <a:schemeClr val="dk1"/>
              </a:buClr>
              <a:buSzPts val="1100"/>
              <a:buFont typeface="Arial"/>
              <a:buNone/>
            </a:pPr>
            <a:r>
              <a:t/>
            </a:r>
            <a:endParaRPr>
              <a:solidFill>
                <a:srgbClr val="0D1C3D"/>
              </a:solidFill>
              <a:highlight>
                <a:srgbClr val="FFFFFF"/>
              </a:highlight>
            </a:endParaRPr>
          </a:p>
          <a:p>
            <a:pPr indent="0" lvl="0" marL="0" rtl="0" algn="l">
              <a:spcBef>
                <a:spcPts val="2300"/>
              </a:spcBef>
              <a:spcAft>
                <a:spcPts val="0"/>
              </a:spcAft>
              <a:buClr>
                <a:schemeClr val="dk1"/>
              </a:buClr>
              <a:buSzPts val="1100"/>
              <a:buFont typeface="Arial"/>
              <a:buNone/>
            </a:pPr>
            <a:r>
              <a:rPr lang="en">
                <a:solidFill>
                  <a:srgbClr val="0D1C3D"/>
                </a:solidFill>
                <a:highlight>
                  <a:schemeClr val="lt1"/>
                </a:highlight>
              </a:rPr>
              <a:t>Stock Market  Data</a:t>
            </a:r>
            <a:endParaRPr>
              <a:solidFill>
                <a:srgbClr val="0D1C3D"/>
              </a:solidFill>
              <a:highlight>
                <a:schemeClr val="lt1"/>
              </a:highlight>
            </a:endParaRPr>
          </a:p>
          <a:p>
            <a:pPr indent="0" lvl="0" marL="0" rtl="0" algn="l">
              <a:spcBef>
                <a:spcPts val="0"/>
              </a:spcBef>
              <a:spcAft>
                <a:spcPts val="0"/>
              </a:spcAft>
              <a:buClr>
                <a:schemeClr val="dk1"/>
              </a:buClr>
              <a:buSzPts val="1100"/>
              <a:buFont typeface="Arial"/>
              <a:buNone/>
            </a:pPr>
            <a:r>
              <a:rPr lang="en" u="sng">
                <a:solidFill>
                  <a:srgbClr val="0097A7"/>
                </a:solidFill>
                <a:highlight>
                  <a:schemeClr val="lt1"/>
                </a:highlight>
                <a:hlinkClick r:id="rId4">
                  <a:extLst>
                    <a:ext uri="{A12FA001-AC4F-418D-AE19-62706E023703}">
                      <ahyp:hlinkClr val="tx"/>
                    </a:ext>
                  </a:extLst>
                </a:hlinkClick>
              </a:rPr>
              <a:t>https://www.researchgate.net/publication/336664897_Optical_Interconnection_Networks_for_High_Performance_Systems/figures?lo=1&amp;utm_source=google&amp;utm_medium=organic</a:t>
            </a:r>
            <a:endParaRPr>
              <a:solidFill>
                <a:srgbClr val="0D1C3D"/>
              </a:solidFill>
              <a:highlight>
                <a:schemeClr val="lt1"/>
              </a:highlight>
            </a:endParaRPr>
          </a:p>
          <a:p>
            <a:pPr indent="0" lvl="0" marL="0" rtl="0" algn="l">
              <a:spcBef>
                <a:spcPts val="0"/>
              </a:spcBef>
              <a:spcAft>
                <a:spcPts val="0"/>
              </a:spcAft>
              <a:buClr>
                <a:schemeClr val="dk1"/>
              </a:buClr>
              <a:buSzPts val="1100"/>
              <a:buFont typeface="Arial"/>
              <a:buNone/>
            </a:pPr>
            <a:r>
              <a:t/>
            </a:r>
            <a:endParaRPr>
              <a:solidFill>
                <a:srgbClr val="0D1C3D"/>
              </a:solidFill>
              <a:highlight>
                <a:schemeClr val="lt1"/>
              </a:highlight>
            </a:endParaRPr>
          </a:p>
          <a:p>
            <a:pPr indent="0" lvl="0" marL="0" rtl="0" algn="l">
              <a:spcBef>
                <a:spcPts val="0"/>
              </a:spcBef>
              <a:spcAft>
                <a:spcPts val="0"/>
              </a:spcAft>
              <a:buClr>
                <a:schemeClr val="dk1"/>
              </a:buClr>
              <a:buSzPts val="1100"/>
              <a:buFont typeface="Arial"/>
              <a:buNone/>
            </a:pPr>
            <a:r>
              <a:rPr lang="en">
                <a:solidFill>
                  <a:srgbClr val="0D1C3D"/>
                </a:solidFill>
                <a:highlight>
                  <a:schemeClr val="lt1"/>
                </a:highlight>
              </a:rPr>
              <a:t>https://www.dreamstime.com/stock-image-stock-investing-scale-decision-buy-sell-hold-image18323231</a:t>
            </a:r>
            <a:endParaRPr>
              <a:solidFill>
                <a:srgbClr val="0D1C3D"/>
              </a:solidFill>
              <a:highlight>
                <a:schemeClr val="lt1"/>
              </a:highlight>
            </a:endParaRPr>
          </a:p>
          <a:p>
            <a:pPr indent="0" lvl="0" marL="0" rtl="0" algn="l">
              <a:lnSpc>
                <a:spcPct val="150000"/>
              </a:lnSpc>
              <a:spcBef>
                <a:spcPts val="0"/>
              </a:spcBef>
              <a:spcAft>
                <a:spcPts val="0"/>
              </a:spcAft>
              <a:buClr>
                <a:schemeClr val="dk1"/>
              </a:buClr>
              <a:buSzPts val="1100"/>
              <a:buFont typeface="Arial"/>
              <a:buNone/>
            </a:pPr>
            <a:r>
              <a:rPr lang="en" u="sng">
                <a:solidFill>
                  <a:srgbClr val="0097A7"/>
                </a:solidFill>
                <a:highlight>
                  <a:schemeClr val="lt1"/>
                </a:highlight>
                <a:hlinkClick r:id="rId5">
                  <a:extLst>
                    <a:ext uri="{A12FA001-AC4F-418D-AE19-62706E023703}">
                      <ahyp:hlinkClr val="tx"/>
                    </a:ext>
                  </a:extLst>
                </a:hlinkClick>
              </a:rPr>
              <a:t>https://www.researchgate.net/publication/336664897_Optical_Interconnection_Networks_for_High_Performance_Systems/figures?lo=1</a:t>
            </a:r>
            <a:endParaRPr>
              <a:solidFill>
                <a:srgbClr val="0D1C3D"/>
              </a:solidFill>
              <a:highlight>
                <a:srgbClr val="FFFFFF"/>
              </a:highlight>
            </a:endParaRPr>
          </a:p>
          <a:p>
            <a:pPr indent="0" lvl="0" marL="0" rtl="0" algn="l">
              <a:lnSpc>
                <a:spcPct val="150000"/>
              </a:lnSpc>
              <a:spcBef>
                <a:spcPts val="2300"/>
              </a:spcBef>
              <a:spcAft>
                <a:spcPts val="2300"/>
              </a:spcAft>
              <a:buClr>
                <a:schemeClr val="dk1"/>
              </a:buClr>
              <a:buSzPts val="1100"/>
              <a:buFont typeface="Arial"/>
              <a:buNone/>
            </a:pPr>
            <a:r>
              <a:t/>
            </a:r>
            <a:endParaRPr>
              <a:solidFill>
                <a:srgbClr val="0D1C3D"/>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8d4a7f4dc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8d4a7f4dc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rPr>
              <a:t>Data: </a:t>
            </a:r>
            <a:r>
              <a:rPr b="1" lang="en">
                <a:solidFill>
                  <a:srgbClr val="4A86E8"/>
                </a:solidFill>
              </a:rPr>
              <a:t>Robinhood(Portfolio), SEC (CRSP) (Fundamental), Exchange Data (Technical), StockTwits/Twitter(Sentiment)</a:t>
            </a:r>
            <a:endParaRPr b="1">
              <a:solidFill>
                <a:schemeClr val="dk1"/>
              </a:solidFill>
            </a:endParaRPr>
          </a:p>
          <a:p>
            <a:pPr indent="0" lvl="0" marL="0" rtl="0" algn="l">
              <a:lnSpc>
                <a:spcPct val="115000"/>
              </a:lnSpc>
              <a:spcBef>
                <a:spcPts val="0"/>
              </a:spcBef>
              <a:spcAft>
                <a:spcPts val="0"/>
              </a:spcAft>
              <a:buNone/>
            </a:pPr>
            <a:r>
              <a:t/>
            </a:r>
            <a:endParaRPr b="1">
              <a:solidFill>
                <a:schemeClr val="dk1"/>
              </a:solidFill>
            </a:endParaRPr>
          </a:p>
          <a:p>
            <a:pPr indent="0" lvl="0" marL="0" rtl="0" algn="l">
              <a:lnSpc>
                <a:spcPct val="115000"/>
              </a:lnSpc>
              <a:spcBef>
                <a:spcPts val="0"/>
              </a:spcBef>
              <a:spcAft>
                <a:spcPts val="0"/>
              </a:spcAft>
              <a:buNone/>
            </a:pPr>
            <a:r>
              <a:rPr lang="en">
                <a:solidFill>
                  <a:schemeClr val="dk1"/>
                </a:solidFill>
              </a:rPr>
              <a:t>We are bringing new date onto our platform that includes CRSP, SEC and Twitter date. Good news is that we have real time trading data coming into our Robinhood platform already. </a:t>
            </a:r>
            <a:endParaRPr>
              <a:solidFill>
                <a:schemeClr val="dk1"/>
              </a:solidFill>
            </a:endParaRPr>
          </a:p>
          <a:p>
            <a:pPr indent="0" lvl="0" marL="0" rtl="0" algn="l">
              <a:lnSpc>
                <a:spcPct val="115000"/>
              </a:lnSpc>
              <a:spcBef>
                <a:spcPts val="0"/>
              </a:spcBef>
              <a:spcAft>
                <a:spcPts val="0"/>
              </a:spcAft>
              <a:buNone/>
            </a:pPr>
            <a:r>
              <a:rPr lang="en">
                <a:solidFill>
                  <a:schemeClr val="dk1"/>
                </a:solidFill>
              </a:rPr>
              <a:t>The historical data we are bringing in includes fundamental data that includes information about growth and value (Return on Assets, and other fundamental measures) and fundamental company valuation from CRSP. SEC data will also bring in fundamental data </a:t>
            </a:r>
            <a:endParaRPr>
              <a:solidFill>
                <a:schemeClr val="dk1"/>
              </a:solidFill>
            </a:endParaRPr>
          </a:p>
          <a:p>
            <a:pPr indent="0" lvl="0" marL="0" rtl="0" algn="l">
              <a:lnSpc>
                <a:spcPct val="115000"/>
              </a:lnSpc>
              <a:spcBef>
                <a:spcPts val="0"/>
              </a:spcBef>
              <a:spcAft>
                <a:spcPts val="0"/>
              </a:spcAft>
              <a:buNone/>
            </a:pPr>
            <a:r>
              <a:rPr b="1" lang="en">
                <a:solidFill>
                  <a:schemeClr val="dk1"/>
                </a:solidFill>
              </a:rPr>
              <a:t>Data Bias. </a:t>
            </a:r>
            <a:r>
              <a:rPr lang="en">
                <a:solidFill>
                  <a:schemeClr val="dk1"/>
                </a:solidFill>
              </a:rPr>
              <a:t>Need to be careful of survivor bias in the data (accounted for in CRSP) and need to be sure that we introduce information with appropriate timing as when information would be delivered in the real world.</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Sample size. </a:t>
            </a:r>
            <a:r>
              <a:rPr lang="en">
                <a:solidFill>
                  <a:schemeClr val="dk1"/>
                </a:solidFill>
              </a:rPr>
              <a:t>Out of the universe of 6100 or so stocks listed on the NYSE and Nasdaq, we are selecting the 1000 with ample liquidity (&gt; $20-80M of trade volume) to put in our training data set for our ML model.</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 ML will then look at different stock portfolio sizes (5, 10, 20 stocks - small, medium, large)  at any given time that it  and a trading pattern of (&lt; 5, &lt; 20, &lt;100 trades per year) believes will generate the most alpha for the next 12 months. With these different size considerations we can better match our customers propensity to different size portfolios and different trading patterns.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Roughly 60% of robinhood customers hold mid-cap ($2B+) or larger companies. Therefore, in a further effort to manage risk, we can filter out small cap companies, leaving the larger, more established companies within our ML algorithm’s universe.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This portfolio must be easily purchasable by Robinhood’s retail customers.</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8d4a7f4dc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8d4a7f4dc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To achieve our goals, </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In the 1st Research Question,</a:t>
            </a:r>
            <a:r>
              <a:rPr lang="en">
                <a:solidFill>
                  <a:schemeClr val="dk1"/>
                </a:solidFill>
              </a:rPr>
              <a:t> we’d like to examine can a ML-backed stock portfolio generate outperformance versus the S&amp;P 500 index over the long-term?</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hypothesis is that Based on a hybrid of fundamental, technical, and sentiment analysis, the ML portfolio will outperform the S&amp;P 500 index (9.8% average annualized return) by more than 5% annually.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In the 2nd Research Question, we’d like to explore</a:t>
            </a:r>
            <a:r>
              <a:rPr b="1" lang="en">
                <a:solidFill>
                  <a:schemeClr val="dk1"/>
                </a:solidFill>
              </a:rPr>
              <a:t> </a:t>
            </a:r>
            <a:r>
              <a:rPr lang="en">
                <a:solidFill>
                  <a:schemeClr val="dk1"/>
                </a:solidFill>
              </a:rPr>
              <a:t>can the ML-backed portfolio provide effective advisory to Robinhood users in terms of affecting their trading performances and returns?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hypothesis is that</a:t>
            </a:r>
            <a:r>
              <a:rPr b="1" lang="en">
                <a:solidFill>
                  <a:schemeClr val="dk1"/>
                </a:solidFill>
              </a:rPr>
              <a:t> </a:t>
            </a:r>
            <a:r>
              <a:rPr lang="en">
                <a:solidFill>
                  <a:schemeClr val="dk1"/>
                </a:solidFill>
              </a:rPr>
              <a:t>on average,</a:t>
            </a:r>
            <a:r>
              <a:rPr b="1" lang="en">
                <a:solidFill>
                  <a:schemeClr val="dk1"/>
                </a:solidFill>
              </a:rPr>
              <a:t> </a:t>
            </a:r>
            <a:r>
              <a:rPr lang="en">
                <a:solidFill>
                  <a:schemeClr val="dk1"/>
                </a:solidFill>
              </a:rPr>
              <a:t>Robinhood users who used our service will outperform their past performances and the control group.</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8de7f278a5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8de7f278a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228600" rtl="0" algn="l">
              <a:lnSpc>
                <a:spcPct val="115000"/>
              </a:lnSpc>
              <a:spcBef>
                <a:spcPts val="300"/>
              </a:spcBef>
              <a:spcAft>
                <a:spcPts val="0"/>
              </a:spcAft>
              <a:buClr>
                <a:schemeClr val="dk1"/>
              </a:buClr>
              <a:buSzPts val="1100"/>
              <a:buAutoNum type="arabicPeriod"/>
            </a:pPr>
            <a:r>
              <a:rPr lang="en">
                <a:solidFill>
                  <a:schemeClr val="dk1"/>
                </a:solidFill>
              </a:rPr>
              <a:t>To achieve 5% outperformance per annum vs. the S&amp;P 500</a:t>
            </a:r>
            <a:endParaRPr>
              <a:solidFill>
                <a:schemeClr val="dk1"/>
              </a:solidFill>
            </a:endParaRPr>
          </a:p>
          <a:p>
            <a:pPr indent="-298450" lvl="0" marL="457200" rtl="0" algn="l">
              <a:lnSpc>
                <a:spcPct val="115000"/>
              </a:lnSpc>
              <a:spcBef>
                <a:spcPts val="300"/>
              </a:spcBef>
              <a:spcAft>
                <a:spcPts val="0"/>
              </a:spcAft>
              <a:buClr>
                <a:schemeClr val="dk1"/>
              </a:buClr>
              <a:buSzPts val="1100"/>
              <a:buChar char="●"/>
            </a:pPr>
            <a:r>
              <a:rPr lang="en">
                <a:solidFill>
                  <a:schemeClr val="dk1"/>
                </a:solidFill>
              </a:rPr>
              <a:t>Initially, we will use fundamental analysis to create a baseline portfolio that contains 20 stocks in equal weight.</a:t>
            </a:r>
            <a:endParaRPr>
              <a:solidFill>
                <a:schemeClr val="dk1"/>
              </a:solidFill>
            </a:endParaRPr>
          </a:p>
          <a:p>
            <a:pPr indent="-298450" lvl="0" marL="457200" rtl="0" algn="l">
              <a:lnSpc>
                <a:spcPct val="115000"/>
              </a:lnSpc>
              <a:spcBef>
                <a:spcPts val="300"/>
              </a:spcBef>
              <a:spcAft>
                <a:spcPts val="0"/>
              </a:spcAft>
              <a:buClr>
                <a:schemeClr val="dk1"/>
              </a:buClr>
              <a:buSzPts val="1100"/>
              <a:buChar char="●"/>
            </a:pPr>
            <a:r>
              <a:rPr lang="en">
                <a:solidFill>
                  <a:schemeClr val="dk1"/>
                </a:solidFill>
              </a:rPr>
              <a:t>Then we bring technical analysis to further improve the algorithm. During the step, our algorithm will auto adjust the shares of the portfolio to avoid major sell-off or market crash while buying dip/rebound.</a:t>
            </a:r>
            <a:endParaRPr>
              <a:solidFill>
                <a:schemeClr val="dk1"/>
              </a:solidFill>
            </a:endParaRPr>
          </a:p>
          <a:p>
            <a:pPr indent="-298450" lvl="0" marL="457200" rtl="0" algn="l">
              <a:lnSpc>
                <a:spcPct val="115000"/>
              </a:lnSpc>
              <a:spcBef>
                <a:spcPts val="300"/>
              </a:spcBef>
              <a:spcAft>
                <a:spcPts val="0"/>
              </a:spcAft>
              <a:buClr>
                <a:schemeClr val="dk1"/>
              </a:buClr>
              <a:buSzPts val="1100"/>
              <a:buChar char="●"/>
            </a:pPr>
            <a:r>
              <a:rPr lang="en">
                <a:solidFill>
                  <a:schemeClr val="dk1"/>
                </a:solidFill>
              </a:rPr>
              <a:t>We will use historical time-series data sets to train the models. We will gather the past 20 years of stock market data to backtest the hypotheses for </a:t>
            </a:r>
            <a:r>
              <a:rPr lang="en">
                <a:solidFill>
                  <a:schemeClr val="dk1"/>
                </a:solidFill>
              </a:rPr>
              <a:t>retrospective validation</a:t>
            </a:r>
            <a:r>
              <a:rPr lang="en">
                <a:solidFill>
                  <a:schemeClr val="dk1"/>
                </a:solidFill>
              </a:rPr>
              <a:t>. This approach will allow us to validate that we can provide 5% more above the historical S&amp;P 500 based upon historical market trends and price activity.</a:t>
            </a:r>
            <a:endParaRPr>
              <a:solidFill>
                <a:schemeClr val="dk1"/>
              </a:solidFill>
            </a:endParaRPr>
          </a:p>
          <a:p>
            <a:pPr indent="-298450" lvl="0" marL="457200" rtl="0" algn="l">
              <a:lnSpc>
                <a:spcPct val="115000"/>
              </a:lnSpc>
              <a:spcBef>
                <a:spcPts val="300"/>
              </a:spcBef>
              <a:spcAft>
                <a:spcPts val="300"/>
              </a:spcAft>
              <a:buClr>
                <a:schemeClr val="dk1"/>
              </a:buClr>
              <a:buSzPts val="1100"/>
              <a:buChar char="●"/>
            </a:pPr>
            <a:r>
              <a:rPr lang="en">
                <a:solidFill>
                  <a:schemeClr val="dk1"/>
                </a:solidFill>
              </a:rPr>
              <a:t>Last, we will incorporate real-time market data and sentiment analysis to further improve the adjusted portfolio to see if it can beat the </a:t>
            </a:r>
            <a:r>
              <a:rPr lang="en">
                <a:solidFill>
                  <a:schemeClr val="dk1"/>
                </a:solidFill>
              </a:rPr>
              <a:t>S&amp;P 500 </a:t>
            </a:r>
            <a:r>
              <a:rPr lang="en">
                <a:solidFill>
                  <a:schemeClr val="dk1"/>
                </a:solidFill>
              </a:rPr>
              <a:t>by at least 5% annualized return over six-month, while predicting future market trend and portfolio performance.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a7f8e61bcd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a7f8e61bc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
                <a:solidFill>
                  <a:schemeClr val="dk1"/>
                </a:solidFill>
              </a:rPr>
              <a:t>To test the effectiveness and validity of the ML-backed portfolio with Robinhood users, we propose a quasi-experiment study by inviting Robinhood users to beta test our ML-backed service from a pool of 20,000 Robinhood users. We will randomly select 10,000 regular users and 10,000 premium users (who paid $5 monthly subscription fee), the first 5000 regular users and 5000 premium users will get free access to our portfolio and service for 6-month, and become our treatment group, while the rest of 10,000 users will be the control group. </a:t>
            </a:r>
            <a:endParaRPr>
              <a:solidFill>
                <a:schemeClr val="dk1"/>
              </a:solidFill>
            </a:endParaRPr>
          </a:p>
          <a:p>
            <a:pPr indent="0" lvl="0" marL="0" rtl="0" algn="l">
              <a:lnSpc>
                <a:spcPct val="115000"/>
              </a:lnSpc>
              <a:spcBef>
                <a:spcPts val="300"/>
              </a:spcBef>
              <a:spcAft>
                <a:spcPts val="0"/>
              </a:spcAft>
              <a:buNone/>
            </a:pPr>
            <a:r>
              <a:rPr lang="en">
                <a:solidFill>
                  <a:schemeClr val="dk1"/>
                </a:solidFill>
              </a:rPr>
              <a:t>After 6 months, we will send a short follow-up survey to the treatment group to ask 1) their trading behavior and/or performance changes, 2) their expected and actual returns with/without our service, 3) their willingness to use and/or pay for our service in future, and 4) other feedback if any. </a:t>
            </a:r>
            <a:endParaRPr>
              <a:solidFill>
                <a:schemeClr val="dk1"/>
              </a:solidFill>
            </a:endParaRPr>
          </a:p>
          <a:p>
            <a:pPr indent="0" lvl="0" marL="0" rtl="0" algn="l">
              <a:lnSpc>
                <a:spcPct val="115000"/>
              </a:lnSpc>
              <a:spcBef>
                <a:spcPts val="300"/>
              </a:spcBef>
              <a:spcAft>
                <a:spcPts val="300"/>
              </a:spcAft>
              <a:buNone/>
            </a:pPr>
            <a:r>
              <a:rPr lang="en">
                <a:solidFill>
                  <a:schemeClr val="dk1"/>
                </a:solidFill>
              </a:rPr>
              <a:t>Furthermore, all 20,000 users’ trading behavior and performance will be analyzed and compared between different groups: 1) before vs. after, 2) treatment vs. control, and 3) regular vs. premium users.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8deebaedf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8deebaedf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We will apply a batch of mainstream machine learning models used in trading to train our ML-backed system. In the first block, we use supervised learning models, </a:t>
            </a:r>
            <a:r>
              <a:rPr lang="en">
                <a:solidFill>
                  <a:schemeClr val="dk1"/>
                </a:solidFill>
              </a:rPr>
              <a:t>unsupervised learning models and reinforcement learning models to create the baseline profolio. Then we</a:t>
            </a:r>
            <a:r>
              <a:rPr lang="en">
                <a:solidFill>
                  <a:schemeClr val="dk1"/>
                </a:solidFill>
              </a:rPr>
              <a:t> use classification to backtest our strategies and do prospective training on our model. Last, we will also use natural language processing for sentiment analysis to adjust the portfolio.</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8.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7.png"/><Relationship Id="rId4" Type="http://schemas.openxmlformats.org/officeDocument/2006/relationships/image" Target="../media/image29.png"/><Relationship Id="rId5"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www.roche.com/research_and_development/what_we_are_working_on/oncology/cancer-immunotherapy/measuring-patient-outcome.htm" TargetMode="External"/><Relationship Id="rId4" Type="http://schemas.openxmlformats.org/officeDocument/2006/relationships/hyperlink" Target="https://aquinahealth.com/wp-content/uploads/2018/07/Pulse_71118.jpeg" TargetMode="External"/><Relationship Id="rId11" Type="http://schemas.openxmlformats.org/officeDocument/2006/relationships/hyperlink" Target="https://www.dnaindia.com/personal-finance/report-how-retail-investors-can-ride-the-stock-market-2570786" TargetMode="External"/><Relationship Id="rId10" Type="http://schemas.openxmlformats.org/officeDocument/2006/relationships/hyperlink" Target="http://www.stockspin.com/building-good-portfolio/" TargetMode="External"/><Relationship Id="rId12" Type="http://schemas.openxmlformats.org/officeDocument/2006/relationships/hyperlink" Target="https://medium.com/@tomyuz/a-sentiment-analysis-approach-to-predicting-stock-returns-d5ca8b75a42" TargetMode="External"/><Relationship Id="rId9" Type="http://schemas.openxmlformats.org/officeDocument/2006/relationships/hyperlink" Target="https://www.google.com/finance" TargetMode="External"/><Relationship Id="rId5" Type="http://schemas.openxmlformats.org/officeDocument/2006/relationships/hyperlink" Target="https://advantagecaredtc.org/wp-content/uploads/2018/08/doctor-patient-relationship_advantage-care-health-centers.png" TargetMode="External"/><Relationship Id="rId6" Type="http://schemas.openxmlformats.org/officeDocument/2006/relationships/hyperlink" Target="https://cdn.jotfor.ms/form-templates/screenshots/legacy/325x400_202091509530851/new-patient-enrollment-form.png" TargetMode="External"/><Relationship Id="rId7" Type="http://schemas.openxmlformats.org/officeDocument/2006/relationships/hyperlink" Target="https://thumbs.dreamstime.com/b/doctor-cartoon-yes-no-signs-info-graphic-design-108383874.jpg" TargetMode="External"/><Relationship Id="rId8" Type="http://schemas.openxmlformats.org/officeDocument/2006/relationships/hyperlink" Target="https://app.biorender.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8.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hyperlink" Target="https://am.jpmorgan.com/us/en/asset-management/gim/adv/insights/guide-to-the-market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jpg"/><Relationship Id="rId4" Type="http://schemas.openxmlformats.org/officeDocument/2006/relationships/image" Target="../media/image11.jpg"/><Relationship Id="rId5" Type="http://schemas.openxmlformats.org/officeDocument/2006/relationships/image" Target="../media/image7.jpg"/><Relationship Id="rId6" Type="http://schemas.openxmlformats.org/officeDocument/2006/relationships/image" Target="../media/image14.png"/><Relationship Id="rId7"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jpg"/><Relationship Id="rId4" Type="http://schemas.openxmlformats.org/officeDocument/2006/relationships/image" Target="../media/image9.png"/><Relationship Id="rId5" Type="http://schemas.openxmlformats.org/officeDocument/2006/relationships/image" Target="../media/image4.png"/><Relationship Id="rId6"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0.png"/><Relationship Id="rId6"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17.png"/><Relationship Id="rId5" Type="http://schemas.openxmlformats.org/officeDocument/2006/relationships/image" Target="../media/image22.png"/><Relationship Id="rId6"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25.png"/><Relationship Id="rId5"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3997" cy="5143504"/>
          </a:xfrm>
          <a:prstGeom prst="rect">
            <a:avLst/>
          </a:prstGeom>
          <a:noFill/>
          <a:ln>
            <a:noFill/>
          </a:ln>
        </p:spPr>
      </p:pic>
      <p:sp>
        <p:nvSpPr>
          <p:cNvPr id="55" name="Google Shape;55;p13"/>
          <p:cNvSpPr txBox="1"/>
          <p:nvPr>
            <p:ph idx="4294967295" type="ctrTitle"/>
          </p:nvPr>
        </p:nvSpPr>
        <p:spPr>
          <a:xfrm>
            <a:off x="132825" y="77350"/>
            <a:ext cx="8874900" cy="1403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700">
                <a:solidFill>
                  <a:srgbClr val="000000"/>
                </a:solidFill>
              </a:rPr>
              <a:t>Using Machine Learning To Increase Returns For Retail Investors</a:t>
            </a:r>
            <a:endParaRPr b="1" sz="2700">
              <a:solidFill>
                <a:srgbClr val="000000"/>
              </a:solidFill>
            </a:endParaRPr>
          </a:p>
        </p:txBody>
      </p:sp>
      <p:sp>
        <p:nvSpPr>
          <p:cNvPr id="56" name="Google Shape;56;p13"/>
          <p:cNvSpPr txBox="1"/>
          <p:nvPr>
            <p:ph idx="4294967295" type="subTitle"/>
          </p:nvPr>
        </p:nvSpPr>
        <p:spPr>
          <a:xfrm>
            <a:off x="4031700" y="3910100"/>
            <a:ext cx="5112300" cy="11871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0"/>
              </a:spcAft>
              <a:buClr>
                <a:schemeClr val="dk1"/>
              </a:buClr>
              <a:buSzPts val="1100"/>
              <a:buFont typeface="Arial"/>
              <a:buNone/>
            </a:pPr>
            <a:r>
              <a:rPr lang="en" sz="1200">
                <a:solidFill>
                  <a:srgbClr val="000000"/>
                </a:solidFill>
              </a:rPr>
              <a:t>Prepared For:</a:t>
            </a:r>
            <a:endParaRPr sz="1200">
              <a:solidFill>
                <a:srgbClr val="000000"/>
              </a:solidFill>
            </a:endParaRPr>
          </a:p>
          <a:p>
            <a:pPr indent="0" lvl="0" marL="0" rtl="0" algn="r">
              <a:lnSpc>
                <a:spcPct val="100000"/>
              </a:lnSpc>
              <a:spcBef>
                <a:spcPts val="0"/>
              </a:spcBef>
              <a:spcAft>
                <a:spcPts val="0"/>
              </a:spcAft>
              <a:buClr>
                <a:schemeClr val="dk1"/>
              </a:buClr>
              <a:buSzPts val="1100"/>
              <a:buFont typeface="Arial"/>
              <a:buNone/>
            </a:pPr>
            <a:r>
              <a:rPr lang="en" sz="1200">
                <a:solidFill>
                  <a:srgbClr val="000000"/>
                </a:solidFill>
              </a:rPr>
              <a:t>Robinhood Executive Team</a:t>
            </a:r>
            <a:endParaRPr sz="1200">
              <a:solidFill>
                <a:srgbClr val="000000"/>
              </a:solidFill>
            </a:endParaRPr>
          </a:p>
          <a:p>
            <a:pPr indent="0" lvl="0" marL="0" rtl="0" algn="r">
              <a:lnSpc>
                <a:spcPct val="100000"/>
              </a:lnSpc>
              <a:spcBef>
                <a:spcPts val="0"/>
              </a:spcBef>
              <a:spcAft>
                <a:spcPts val="0"/>
              </a:spcAft>
              <a:buClr>
                <a:schemeClr val="dk1"/>
              </a:buClr>
              <a:buSzPts val="1100"/>
              <a:buFont typeface="Arial"/>
              <a:buNone/>
            </a:pPr>
            <a:r>
              <a:t/>
            </a:r>
            <a:endParaRPr sz="1200">
              <a:solidFill>
                <a:srgbClr val="000000"/>
              </a:solidFill>
            </a:endParaRPr>
          </a:p>
          <a:p>
            <a:pPr indent="0" lvl="0" marL="0" rtl="0" algn="r">
              <a:lnSpc>
                <a:spcPct val="100000"/>
              </a:lnSpc>
              <a:spcBef>
                <a:spcPts val="0"/>
              </a:spcBef>
              <a:spcAft>
                <a:spcPts val="0"/>
              </a:spcAft>
              <a:buClr>
                <a:schemeClr val="dk1"/>
              </a:buClr>
              <a:buSzPts val="1100"/>
              <a:buFont typeface="Arial"/>
              <a:buNone/>
            </a:pPr>
            <a:r>
              <a:rPr lang="en" sz="1200">
                <a:solidFill>
                  <a:srgbClr val="000000"/>
                </a:solidFill>
              </a:rPr>
              <a:t>Kevin Fu, Minjie Xu, Ricardo Jenez</a:t>
            </a:r>
            <a:endParaRPr sz="1200">
              <a:solidFill>
                <a:srgbClr val="000000"/>
              </a:solidFill>
            </a:endParaRPr>
          </a:p>
          <a:p>
            <a:pPr indent="0" lvl="0" marL="0" rtl="0" algn="r">
              <a:lnSpc>
                <a:spcPct val="100000"/>
              </a:lnSpc>
              <a:spcBef>
                <a:spcPts val="0"/>
              </a:spcBef>
              <a:spcAft>
                <a:spcPts val="0"/>
              </a:spcAft>
              <a:buClr>
                <a:schemeClr val="dk1"/>
              </a:buClr>
              <a:buSzPts val="1100"/>
              <a:buFont typeface="Arial"/>
              <a:buNone/>
            </a:pPr>
            <a:r>
              <a:rPr lang="en" sz="1200">
                <a:solidFill>
                  <a:srgbClr val="000000"/>
                </a:solidFill>
              </a:rPr>
              <a:t>W201 Fall 2020 Group Pink</a:t>
            </a:r>
            <a:endParaRPr sz="1200">
              <a:solidFill>
                <a:srgbClr val="000000"/>
              </a:solidFill>
            </a:endParaRPr>
          </a:p>
          <a:p>
            <a:pPr indent="0" lvl="0" marL="0" rtl="0" algn="r">
              <a:lnSpc>
                <a:spcPct val="100000"/>
              </a:lnSpc>
              <a:spcBef>
                <a:spcPts val="0"/>
              </a:spcBef>
              <a:spcAft>
                <a:spcPts val="0"/>
              </a:spcAft>
              <a:buClr>
                <a:schemeClr val="dk1"/>
              </a:buClr>
              <a:buSzPts val="1100"/>
              <a:buFont typeface="Arial"/>
              <a:buNone/>
            </a:pPr>
            <a:r>
              <a:rPr lang="en" sz="1200">
                <a:solidFill>
                  <a:srgbClr val="000000"/>
                </a:solidFill>
              </a:rPr>
              <a:t>December 12th, 2020</a:t>
            </a:r>
            <a:endParaRPr sz="1200">
              <a:solidFill>
                <a:srgbClr val="000000"/>
              </a:solidFill>
            </a:endParaRPr>
          </a:p>
          <a:p>
            <a:pPr indent="0" lvl="0" marL="0" rtl="0" algn="r">
              <a:lnSpc>
                <a:spcPct val="100000"/>
              </a:lnSpc>
              <a:spcBef>
                <a:spcPts val="0"/>
              </a:spcBef>
              <a:spcAft>
                <a:spcPts val="0"/>
              </a:spcAft>
              <a:buClr>
                <a:schemeClr val="dk1"/>
              </a:buClr>
              <a:buSzPts val="1100"/>
              <a:buFont typeface="Arial"/>
              <a:buNone/>
            </a:pPr>
            <a:r>
              <a:t/>
            </a:r>
            <a:endParaRPr sz="700">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Potential </a:t>
            </a:r>
            <a:r>
              <a:rPr lang="en"/>
              <a:t>Risks</a:t>
            </a:r>
            <a:endParaRPr/>
          </a:p>
        </p:txBody>
      </p:sp>
      <p:sp>
        <p:nvSpPr>
          <p:cNvPr id="205" name="Google Shape;205;p22"/>
          <p:cNvSpPr txBox="1"/>
          <p:nvPr>
            <p:ph idx="1" type="body"/>
          </p:nvPr>
        </p:nvSpPr>
        <p:spPr>
          <a:xfrm>
            <a:off x="4906600" y="4193900"/>
            <a:ext cx="2824800" cy="515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solidFill>
                  <a:srgbClr val="4A86E8"/>
                </a:solidFill>
              </a:rPr>
              <a:t>Competition</a:t>
            </a:r>
            <a:endParaRPr b="1">
              <a:solidFill>
                <a:srgbClr val="4A86E8"/>
              </a:solidFill>
            </a:endParaRPr>
          </a:p>
        </p:txBody>
      </p:sp>
      <p:sp>
        <p:nvSpPr>
          <p:cNvPr id="206" name="Google Shape;206;p22"/>
          <p:cNvSpPr txBox="1"/>
          <p:nvPr>
            <p:ph idx="1" type="body"/>
          </p:nvPr>
        </p:nvSpPr>
        <p:spPr>
          <a:xfrm>
            <a:off x="961950" y="4193900"/>
            <a:ext cx="2970000" cy="515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solidFill>
                  <a:srgbClr val="4A86E8"/>
                </a:solidFill>
              </a:rPr>
              <a:t>Hindsight Bias</a:t>
            </a:r>
            <a:endParaRPr b="1">
              <a:solidFill>
                <a:srgbClr val="4A86E8"/>
              </a:solidFill>
            </a:endParaRPr>
          </a:p>
        </p:txBody>
      </p:sp>
      <p:pic>
        <p:nvPicPr>
          <p:cNvPr id="207" name="Google Shape;207;p22"/>
          <p:cNvPicPr preferRelativeResize="0"/>
          <p:nvPr/>
        </p:nvPicPr>
        <p:blipFill>
          <a:blip r:embed="rId3">
            <a:alphaModFix/>
          </a:blip>
          <a:stretch>
            <a:fillRect/>
          </a:stretch>
        </p:blipFill>
        <p:spPr>
          <a:xfrm>
            <a:off x="801775" y="2571750"/>
            <a:ext cx="3290350" cy="1655525"/>
          </a:xfrm>
          <a:prstGeom prst="rect">
            <a:avLst/>
          </a:prstGeom>
          <a:noFill/>
          <a:ln>
            <a:noFill/>
          </a:ln>
        </p:spPr>
      </p:pic>
      <p:pic>
        <p:nvPicPr>
          <p:cNvPr id="208" name="Google Shape;208;p22"/>
          <p:cNvPicPr preferRelativeResize="0"/>
          <p:nvPr/>
        </p:nvPicPr>
        <p:blipFill>
          <a:blip r:embed="rId4">
            <a:alphaModFix/>
          </a:blip>
          <a:stretch>
            <a:fillRect/>
          </a:stretch>
        </p:blipFill>
        <p:spPr>
          <a:xfrm>
            <a:off x="4979288" y="1547850"/>
            <a:ext cx="2679425" cy="2679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Research Deliverables and Plan</a:t>
            </a:r>
            <a:endParaRPr/>
          </a:p>
        </p:txBody>
      </p:sp>
      <p:pic>
        <p:nvPicPr>
          <p:cNvPr id="214" name="Google Shape;214;p23"/>
          <p:cNvPicPr preferRelativeResize="0"/>
          <p:nvPr/>
        </p:nvPicPr>
        <p:blipFill>
          <a:blip r:embed="rId3">
            <a:alphaModFix/>
          </a:blip>
          <a:stretch>
            <a:fillRect/>
          </a:stretch>
        </p:blipFill>
        <p:spPr>
          <a:xfrm>
            <a:off x="375425" y="2030550"/>
            <a:ext cx="1951675" cy="2047250"/>
          </a:xfrm>
          <a:prstGeom prst="rect">
            <a:avLst/>
          </a:prstGeom>
          <a:noFill/>
          <a:ln>
            <a:noFill/>
          </a:ln>
        </p:spPr>
      </p:pic>
      <p:pic>
        <p:nvPicPr>
          <p:cNvPr id="215" name="Google Shape;215;p23"/>
          <p:cNvPicPr preferRelativeResize="0"/>
          <p:nvPr/>
        </p:nvPicPr>
        <p:blipFill>
          <a:blip r:embed="rId4">
            <a:alphaModFix/>
          </a:blip>
          <a:stretch>
            <a:fillRect/>
          </a:stretch>
        </p:blipFill>
        <p:spPr>
          <a:xfrm>
            <a:off x="6145451" y="2078913"/>
            <a:ext cx="2076883" cy="2047251"/>
          </a:xfrm>
          <a:prstGeom prst="rect">
            <a:avLst/>
          </a:prstGeom>
          <a:noFill/>
          <a:ln>
            <a:noFill/>
          </a:ln>
        </p:spPr>
      </p:pic>
      <p:sp>
        <p:nvSpPr>
          <p:cNvPr id="216" name="Google Shape;216;p23"/>
          <p:cNvSpPr txBox="1"/>
          <p:nvPr/>
        </p:nvSpPr>
        <p:spPr>
          <a:xfrm>
            <a:off x="2327100" y="2732488"/>
            <a:ext cx="418500" cy="7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4A86E8"/>
                </a:solidFill>
              </a:rPr>
              <a:t>+</a:t>
            </a:r>
            <a:endParaRPr b="1" sz="4000">
              <a:solidFill>
                <a:srgbClr val="4A86E8"/>
              </a:solidFill>
            </a:endParaRPr>
          </a:p>
        </p:txBody>
      </p:sp>
      <p:sp>
        <p:nvSpPr>
          <p:cNvPr id="217" name="Google Shape;217;p23"/>
          <p:cNvSpPr txBox="1"/>
          <p:nvPr/>
        </p:nvSpPr>
        <p:spPr>
          <a:xfrm>
            <a:off x="5178725" y="2832925"/>
            <a:ext cx="418500" cy="7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4A86E8"/>
                </a:solidFill>
              </a:rPr>
              <a:t>+</a:t>
            </a:r>
            <a:endParaRPr b="1" sz="4000">
              <a:solidFill>
                <a:srgbClr val="4A86E8"/>
              </a:solidFill>
            </a:endParaRPr>
          </a:p>
        </p:txBody>
      </p:sp>
      <p:sp>
        <p:nvSpPr>
          <p:cNvPr id="218" name="Google Shape;218;p23"/>
          <p:cNvSpPr txBox="1"/>
          <p:nvPr/>
        </p:nvSpPr>
        <p:spPr>
          <a:xfrm>
            <a:off x="3773500" y="4126175"/>
            <a:ext cx="1415100" cy="34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1"/>
                </a:solidFill>
              </a:rPr>
              <a:t>~</a:t>
            </a:r>
            <a:r>
              <a:rPr lang="en" sz="1100">
                <a:solidFill>
                  <a:schemeClr val="dk1"/>
                </a:solidFill>
              </a:rPr>
              <a:t>3 months</a:t>
            </a:r>
            <a:endParaRPr/>
          </a:p>
        </p:txBody>
      </p:sp>
      <p:sp>
        <p:nvSpPr>
          <p:cNvPr id="219" name="Google Shape;219;p23"/>
          <p:cNvSpPr txBox="1"/>
          <p:nvPr/>
        </p:nvSpPr>
        <p:spPr>
          <a:xfrm>
            <a:off x="6681580" y="4077800"/>
            <a:ext cx="1268700" cy="34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1"/>
                </a:solidFill>
              </a:rPr>
              <a:t>~</a:t>
            </a:r>
            <a:r>
              <a:rPr lang="en" sz="1100">
                <a:solidFill>
                  <a:schemeClr val="dk1"/>
                </a:solidFill>
              </a:rPr>
              <a:t>6 months</a:t>
            </a:r>
            <a:endParaRPr/>
          </a:p>
        </p:txBody>
      </p:sp>
      <p:pic>
        <p:nvPicPr>
          <p:cNvPr id="220" name="Google Shape;220;p23"/>
          <p:cNvPicPr preferRelativeResize="0"/>
          <p:nvPr/>
        </p:nvPicPr>
        <p:blipFill>
          <a:blip r:embed="rId5">
            <a:alphaModFix/>
          </a:blip>
          <a:stretch>
            <a:fillRect/>
          </a:stretch>
        </p:blipFill>
        <p:spPr>
          <a:xfrm>
            <a:off x="3367925" y="2604001"/>
            <a:ext cx="1494837" cy="1262474"/>
          </a:xfrm>
          <a:prstGeom prst="rect">
            <a:avLst/>
          </a:prstGeom>
          <a:noFill/>
          <a:ln>
            <a:noFill/>
          </a:ln>
        </p:spPr>
      </p:pic>
      <p:sp>
        <p:nvSpPr>
          <p:cNvPr id="221" name="Google Shape;221;p23"/>
          <p:cNvSpPr txBox="1"/>
          <p:nvPr/>
        </p:nvSpPr>
        <p:spPr>
          <a:xfrm>
            <a:off x="865425" y="4126175"/>
            <a:ext cx="1415100" cy="34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1"/>
                </a:solidFill>
              </a:rPr>
              <a:t>~</a:t>
            </a:r>
            <a:r>
              <a:rPr lang="en" sz="1100">
                <a:solidFill>
                  <a:schemeClr val="dk1"/>
                </a:solidFill>
              </a:rPr>
              <a:t>3 months</a:t>
            </a:r>
            <a:endParaRPr/>
          </a:p>
        </p:txBody>
      </p:sp>
      <p:sp>
        <p:nvSpPr>
          <p:cNvPr id="222" name="Google Shape;222;p23"/>
          <p:cNvSpPr txBox="1"/>
          <p:nvPr/>
        </p:nvSpPr>
        <p:spPr>
          <a:xfrm>
            <a:off x="3147019" y="1240638"/>
            <a:ext cx="2538300" cy="603300"/>
          </a:xfrm>
          <a:prstGeom prst="rect">
            <a:avLst/>
          </a:prstGeom>
          <a:noFill/>
          <a:ln cap="flat" cmpd="sng" w="9525">
            <a:solidFill>
              <a:srgbClr val="2D637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360"/>
              </a:spcBef>
              <a:spcAft>
                <a:spcPts val="0"/>
              </a:spcAft>
              <a:buNone/>
            </a:pPr>
            <a:r>
              <a:rPr lang="en">
                <a:solidFill>
                  <a:srgbClr val="C28220"/>
                </a:solidFill>
                <a:latin typeface="Merriweather Sans"/>
                <a:ea typeface="Merriweather Sans"/>
                <a:cs typeface="Merriweather Sans"/>
                <a:sym typeface="Merriweather Sans"/>
              </a:rPr>
              <a:t>Phase </a:t>
            </a:r>
            <a:r>
              <a:rPr lang="en">
                <a:solidFill>
                  <a:srgbClr val="C28220"/>
                </a:solidFill>
                <a:latin typeface="Merriweather Sans"/>
                <a:ea typeface="Merriweather Sans"/>
                <a:cs typeface="Merriweather Sans"/>
                <a:sym typeface="Merriweather Sans"/>
              </a:rPr>
              <a:t>2</a:t>
            </a:r>
            <a:endParaRPr>
              <a:solidFill>
                <a:srgbClr val="C28220"/>
              </a:solidFill>
              <a:latin typeface="Merriweather Sans"/>
              <a:ea typeface="Merriweather Sans"/>
              <a:cs typeface="Merriweather Sans"/>
              <a:sym typeface="Merriweather Sans"/>
            </a:endParaRPr>
          </a:p>
        </p:txBody>
      </p:sp>
      <p:sp>
        <p:nvSpPr>
          <p:cNvPr id="223" name="Google Shape;223;p23"/>
          <p:cNvSpPr txBox="1"/>
          <p:nvPr/>
        </p:nvSpPr>
        <p:spPr>
          <a:xfrm>
            <a:off x="5982345" y="1240638"/>
            <a:ext cx="2538300" cy="603300"/>
          </a:xfrm>
          <a:prstGeom prst="rect">
            <a:avLst/>
          </a:prstGeom>
          <a:noFill/>
          <a:ln cap="flat" cmpd="sng" w="9525">
            <a:solidFill>
              <a:srgbClr val="2D637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360"/>
              </a:spcBef>
              <a:spcAft>
                <a:spcPts val="0"/>
              </a:spcAft>
              <a:buNone/>
            </a:pPr>
            <a:r>
              <a:rPr lang="en">
                <a:solidFill>
                  <a:srgbClr val="C28220"/>
                </a:solidFill>
                <a:latin typeface="Merriweather Sans"/>
                <a:ea typeface="Merriweather Sans"/>
                <a:cs typeface="Merriweather Sans"/>
                <a:sym typeface="Merriweather Sans"/>
              </a:rPr>
              <a:t>Phase </a:t>
            </a:r>
            <a:r>
              <a:rPr lang="en">
                <a:solidFill>
                  <a:srgbClr val="C28220"/>
                </a:solidFill>
                <a:latin typeface="Merriweather Sans"/>
                <a:ea typeface="Merriweather Sans"/>
                <a:cs typeface="Merriweather Sans"/>
                <a:sym typeface="Merriweather Sans"/>
              </a:rPr>
              <a:t>3</a:t>
            </a:r>
            <a:endParaRPr>
              <a:solidFill>
                <a:srgbClr val="C28220"/>
              </a:solidFill>
              <a:latin typeface="Merriweather Sans"/>
              <a:ea typeface="Merriweather Sans"/>
              <a:cs typeface="Merriweather Sans"/>
              <a:sym typeface="Merriweather Sans"/>
            </a:endParaRPr>
          </a:p>
        </p:txBody>
      </p:sp>
      <p:sp>
        <p:nvSpPr>
          <p:cNvPr id="224" name="Google Shape;224;p23"/>
          <p:cNvSpPr txBox="1"/>
          <p:nvPr/>
        </p:nvSpPr>
        <p:spPr>
          <a:xfrm>
            <a:off x="311705" y="1252711"/>
            <a:ext cx="2538300" cy="603300"/>
          </a:xfrm>
          <a:prstGeom prst="rect">
            <a:avLst/>
          </a:prstGeom>
          <a:noFill/>
          <a:ln cap="flat" cmpd="sng" w="9525">
            <a:solidFill>
              <a:srgbClr val="2D637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360"/>
              </a:spcBef>
              <a:spcAft>
                <a:spcPts val="0"/>
              </a:spcAft>
              <a:buNone/>
            </a:pPr>
            <a:r>
              <a:rPr lang="en">
                <a:solidFill>
                  <a:srgbClr val="C28220"/>
                </a:solidFill>
                <a:latin typeface="Merriweather Sans"/>
                <a:ea typeface="Merriweather Sans"/>
                <a:cs typeface="Merriweather Sans"/>
                <a:sym typeface="Merriweather Sans"/>
              </a:rPr>
              <a:t>Phase </a:t>
            </a:r>
            <a:r>
              <a:rPr lang="en">
                <a:solidFill>
                  <a:srgbClr val="C28220"/>
                </a:solidFill>
                <a:latin typeface="Merriweather Sans"/>
                <a:ea typeface="Merriweather Sans"/>
                <a:cs typeface="Merriweather Sans"/>
                <a:sym typeface="Merriweather Sans"/>
              </a:rPr>
              <a:t>1</a:t>
            </a:r>
            <a:endParaRPr>
              <a:solidFill>
                <a:srgbClr val="C28220"/>
              </a:solidFill>
              <a:latin typeface="Merriweather Sans"/>
              <a:ea typeface="Merriweather Sans"/>
              <a:cs typeface="Merriweather Sans"/>
              <a:sym typeface="Merriweather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24"/>
          <p:cNvPicPr preferRelativeResize="0"/>
          <p:nvPr/>
        </p:nvPicPr>
        <p:blipFill>
          <a:blip r:embed="rId3">
            <a:alphaModFix/>
          </a:blip>
          <a:stretch>
            <a:fillRect/>
          </a:stretch>
        </p:blipFill>
        <p:spPr>
          <a:xfrm>
            <a:off x="0" y="0"/>
            <a:ext cx="9143997" cy="5143504"/>
          </a:xfrm>
          <a:prstGeom prst="rect">
            <a:avLst/>
          </a:prstGeom>
          <a:noFill/>
          <a:ln>
            <a:noFill/>
          </a:ln>
        </p:spPr>
      </p:pic>
      <p:sp>
        <p:nvSpPr>
          <p:cNvPr id="230" name="Google Shape;230;p24"/>
          <p:cNvSpPr txBox="1"/>
          <p:nvPr/>
        </p:nvSpPr>
        <p:spPr>
          <a:xfrm>
            <a:off x="426300" y="340775"/>
            <a:ext cx="4069500" cy="5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t>Conclusion</a:t>
            </a:r>
            <a:endParaRPr sz="2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Bibliography</a:t>
            </a:r>
            <a:endParaRPr/>
          </a:p>
        </p:txBody>
      </p:sp>
      <p:sp>
        <p:nvSpPr>
          <p:cNvPr id="236" name="Google Shape;236;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00"/>
              <a:t>Articles</a:t>
            </a:r>
            <a:r>
              <a:rPr lang="en" sz="1000"/>
              <a:t>:</a:t>
            </a:r>
            <a:endParaRPr sz="1000"/>
          </a:p>
          <a:p>
            <a:pPr indent="-292100" lvl="0" marL="457200" rtl="0" algn="l">
              <a:spcBef>
                <a:spcPts val="1600"/>
              </a:spcBef>
              <a:spcAft>
                <a:spcPts val="0"/>
              </a:spcAft>
              <a:buSzPts val="1000"/>
              <a:buChar char="●"/>
            </a:pPr>
            <a:r>
              <a:rPr lang="en" sz="1000" u="sng">
                <a:solidFill>
                  <a:schemeClr val="hlink"/>
                </a:solidFill>
                <a:hlinkClick r:id="rId3"/>
              </a:rPr>
              <a:t>https://www.roche.com/research_and_development/what_we_are_working_on/oncology/cancer-immunotherapy/measuring-patient-outcome.htm</a:t>
            </a:r>
            <a:endParaRPr sz="1000"/>
          </a:p>
          <a:p>
            <a:pPr indent="0" lvl="0" marL="0" rtl="0" algn="l">
              <a:spcBef>
                <a:spcPts val="1600"/>
              </a:spcBef>
              <a:spcAft>
                <a:spcPts val="0"/>
              </a:spcAft>
              <a:buNone/>
            </a:pPr>
            <a:r>
              <a:t/>
            </a:r>
            <a:endParaRPr sz="1000"/>
          </a:p>
          <a:p>
            <a:pPr indent="0" lvl="0" marL="0" rtl="0" algn="l">
              <a:spcBef>
                <a:spcPts val="1600"/>
              </a:spcBef>
              <a:spcAft>
                <a:spcPts val="0"/>
              </a:spcAft>
              <a:buNone/>
            </a:pPr>
            <a:r>
              <a:rPr b="1" lang="en" sz="1000"/>
              <a:t>Images</a:t>
            </a:r>
            <a:r>
              <a:rPr lang="en" sz="1000"/>
              <a:t>:</a:t>
            </a:r>
            <a:endParaRPr sz="1000"/>
          </a:p>
          <a:p>
            <a:pPr indent="-292100" lvl="0" marL="457200" rtl="0" algn="l">
              <a:spcBef>
                <a:spcPts val="0"/>
              </a:spcBef>
              <a:spcAft>
                <a:spcPts val="0"/>
              </a:spcAft>
              <a:buSzPts val="1000"/>
              <a:buChar char="●"/>
            </a:pPr>
            <a:r>
              <a:rPr lang="en" sz="1000" u="sng">
                <a:solidFill>
                  <a:schemeClr val="accent5"/>
                </a:solidFill>
                <a:hlinkClick r:id="rId4">
                  <a:extLst>
                    <a:ext uri="{A12FA001-AC4F-418D-AE19-62706E023703}">
                      <ahyp:hlinkClr val="tx"/>
                    </a:ext>
                  </a:extLst>
                </a:hlinkClick>
              </a:rPr>
              <a:t>https://aquinahealth.com/wp-content/uploads/2018/07/Pulse_71118.jpeg</a:t>
            </a:r>
            <a:endParaRPr sz="1000"/>
          </a:p>
          <a:p>
            <a:pPr indent="-292100" lvl="0" marL="457200" rtl="0" algn="l">
              <a:spcBef>
                <a:spcPts val="0"/>
              </a:spcBef>
              <a:spcAft>
                <a:spcPts val="0"/>
              </a:spcAft>
              <a:buSzPts val="1000"/>
              <a:buChar char="●"/>
            </a:pPr>
            <a:r>
              <a:rPr lang="en" sz="1000" u="sng">
                <a:solidFill>
                  <a:schemeClr val="hlink"/>
                </a:solidFill>
                <a:hlinkClick r:id="rId5"/>
              </a:rPr>
              <a:t>https://advantagecaredtc.org/wp-content/uploads/2018/08/doctor-patient-relationship_advantage-care-health-centers.png</a:t>
            </a:r>
            <a:endParaRPr sz="1000"/>
          </a:p>
          <a:p>
            <a:pPr indent="-292100" lvl="0" marL="457200" rtl="0" algn="l">
              <a:spcBef>
                <a:spcPts val="0"/>
              </a:spcBef>
              <a:spcAft>
                <a:spcPts val="0"/>
              </a:spcAft>
              <a:buSzPts val="1000"/>
              <a:buChar char="●"/>
            </a:pPr>
            <a:r>
              <a:rPr lang="en" sz="1000" u="sng">
                <a:solidFill>
                  <a:schemeClr val="hlink"/>
                </a:solidFill>
                <a:hlinkClick r:id="rId6"/>
              </a:rPr>
              <a:t>https://cdn.jotfor.ms/form-templates/screenshots/legacy/325x400_202091509530851/new-patient-enrollment-form.png</a:t>
            </a:r>
            <a:endParaRPr sz="1000"/>
          </a:p>
          <a:p>
            <a:pPr indent="-292100" lvl="0" marL="457200" rtl="0" algn="l">
              <a:spcBef>
                <a:spcPts val="0"/>
              </a:spcBef>
              <a:spcAft>
                <a:spcPts val="0"/>
              </a:spcAft>
              <a:buSzPts val="1000"/>
              <a:buChar char="●"/>
            </a:pPr>
            <a:r>
              <a:rPr lang="en" sz="1000" u="sng">
                <a:solidFill>
                  <a:schemeClr val="hlink"/>
                </a:solidFill>
                <a:hlinkClick r:id="rId7"/>
              </a:rPr>
              <a:t>https://thumbs.dreamstime.com/b/doctor-cartoon-yes-no-signs-info-graphic-design-108383874.jpg</a:t>
            </a:r>
            <a:endParaRPr sz="1000"/>
          </a:p>
          <a:p>
            <a:pPr indent="-292100" lvl="0" marL="457200" rtl="0" algn="l">
              <a:spcBef>
                <a:spcPts val="0"/>
              </a:spcBef>
              <a:spcAft>
                <a:spcPts val="0"/>
              </a:spcAft>
              <a:buSzPts val="1000"/>
              <a:buChar char="●"/>
            </a:pPr>
            <a:r>
              <a:rPr lang="en" sz="1000" u="sng">
                <a:solidFill>
                  <a:schemeClr val="hlink"/>
                </a:solidFill>
                <a:hlinkClick r:id="rId8"/>
              </a:rPr>
              <a:t>https://app.biorender.com/</a:t>
            </a:r>
            <a:endParaRPr sz="1000"/>
          </a:p>
          <a:p>
            <a:pPr indent="-292100" lvl="0" marL="457200" rtl="0" algn="l">
              <a:spcBef>
                <a:spcPts val="0"/>
              </a:spcBef>
              <a:spcAft>
                <a:spcPts val="0"/>
              </a:spcAft>
              <a:buSzPts val="1000"/>
              <a:buChar char="●"/>
            </a:pPr>
            <a:r>
              <a:rPr lang="en" sz="1000" u="sng">
                <a:solidFill>
                  <a:schemeClr val="hlink"/>
                </a:solidFill>
                <a:hlinkClick r:id="rId9"/>
              </a:rPr>
              <a:t>https://www.google.com/finance</a:t>
            </a:r>
            <a:endParaRPr sz="1000"/>
          </a:p>
          <a:p>
            <a:pPr indent="-292100" lvl="0" marL="457200" rtl="0" algn="l">
              <a:spcBef>
                <a:spcPts val="0"/>
              </a:spcBef>
              <a:spcAft>
                <a:spcPts val="0"/>
              </a:spcAft>
              <a:buSzPts val="1000"/>
              <a:buChar char="●"/>
            </a:pPr>
            <a:r>
              <a:rPr lang="en" sz="1000" u="sng">
                <a:solidFill>
                  <a:schemeClr val="hlink"/>
                </a:solidFill>
                <a:hlinkClick r:id="rId10"/>
              </a:rPr>
              <a:t>http://www.stockspin.com/building-good-portfolio/</a:t>
            </a:r>
            <a:endParaRPr sz="1000"/>
          </a:p>
          <a:p>
            <a:pPr indent="-292100" lvl="0" marL="457200" rtl="0" algn="l">
              <a:spcBef>
                <a:spcPts val="0"/>
              </a:spcBef>
              <a:spcAft>
                <a:spcPts val="0"/>
              </a:spcAft>
              <a:buSzPts val="1000"/>
              <a:buChar char="●"/>
            </a:pPr>
            <a:r>
              <a:rPr lang="en" sz="1000"/>
              <a:t>https://www.thekickassentrepreneur.com/profit-average-small-business/</a:t>
            </a:r>
            <a:endParaRPr sz="1000"/>
          </a:p>
          <a:p>
            <a:pPr indent="-292100" lvl="0" marL="457200" rtl="0" algn="l">
              <a:spcBef>
                <a:spcPts val="0"/>
              </a:spcBef>
              <a:spcAft>
                <a:spcPts val="0"/>
              </a:spcAft>
              <a:buSzPts val="1000"/>
              <a:buChar char="●"/>
            </a:pPr>
            <a:r>
              <a:rPr lang="en" sz="1000" u="sng">
                <a:solidFill>
                  <a:schemeClr val="hlink"/>
                </a:solidFill>
                <a:hlinkClick r:id="rId11"/>
              </a:rPr>
              <a:t>https://www.dnaindia.com/personal-finance/report-how-retail-investors-can-ride-the-stock-market-2570786</a:t>
            </a:r>
            <a:endParaRPr sz="1000"/>
          </a:p>
          <a:p>
            <a:pPr indent="-292100" lvl="0" marL="457200" rtl="0" algn="l">
              <a:spcBef>
                <a:spcPts val="0"/>
              </a:spcBef>
              <a:spcAft>
                <a:spcPts val="0"/>
              </a:spcAft>
              <a:buSzPts val="1000"/>
              <a:buChar char="●"/>
            </a:pPr>
            <a:r>
              <a:rPr lang="en" sz="1000" u="sng">
                <a:solidFill>
                  <a:schemeClr val="hlink"/>
                </a:solidFill>
                <a:hlinkClick r:id="rId12"/>
              </a:rPr>
              <a:t>https://medium.com/@tomyuz/a-sentiment-analysis-approach-to-predicting-stock-returns-d5ca8b75a42</a:t>
            </a:r>
            <a:endParaRPr sz="1000"/>
          </a:p>
          <a:p>
            <a:pPr indent="0" lvl="0" marL="0" rtl="0" algn="l">
              <a:spcBef>
                <a:spcPts val="0"/>
              </a:spcBef>
              <a:spcAft>
                <a:spcPts val="0"/>
              </a:spcAft>
              <a:buNone/>
            </a:pPr>
            <a:r>
              <a:t/>
            </a:r>
            <a:endParaRPr sz="1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114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Retail Investors Gaining On The Well Heeled</a:t>
            </a:r>
            <a:endParaRPr/>
          </a:p>
        </p:txBody>
      </p:sp>
      <p:pic>
        <p:nvPicPr>
          <p:cNvPr id="62" name="Google Shape;62;p14"/>
          <p:cNvPicPr preferRelativeResize="0"/>
          <p:nvPr/>
        </p:nvPicPr>
        <p:blipFill>
          <a:blip r:embed="rId3">
            <a:alphaModFix/>
          </a:blip>
          <a:stretch>
            <a:fillRect/>
          </a:stretch>
        </p:blipFill>
        <p:spPr>
          <a:xfrm>
            <a:off x="654275" y="1772488"/>
            <a:ext cx="2880189" cy="1903325"/>
          </a:xfrm>
          <a:prstGeom prst="rect">
            <a:avLst/>
          </a:prstGeom>
          <a:noFill/>
          <a:ln>
            <a:noFill/>
          </a:ln>
        </p:spPr>
      </p:pic>
      <p:sp>
        <p:nvSpPr>
          <p:cNvPr id="63" name="Google Shape;63;p14"/>
          <p:cNvSpPr txBox="1"/>
          <p:nvPr/>
        </p:nvSpPr>
        <p:spPr>
          <a:xfrm>
            <a:off x="783605" y="3855775"/>
            <a:ext cx="2422800" cy="86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Stock Brokers (1980s)</a:t>
            </a:r>
            <a:endParaRPr/>
          </a:p>
        </p:txBody>
      </p:sp>
      <p:cxnSp>
        <p:nvCxnSpPr>
          <p:cNvPr id="64" name="Google Shape;64;p14"/>
          <p:cNvCxnSpPr/>
          <p:nvPr/>
        </p:nvCxnSpPr>
        <p:spPr>
          <a:xfrm flipH="1" rot="10800000">
            <a:off x="3970050" y="2817800"/>
            <a:ext cx="1058400" cy="300"/>
          </a:xfrm>
          <a:prstGeom prst="straightConnector1">
            <a:avLst/>
          </a:prstGeom>
          <a:noFill/>
          <a:ln cap="flat" cmpd="sng" w="9525">
            <a:solidFill>
              <a:schemeClr val="dk2"/>
            </a:solidFill>
            <a:prstDash val="solid"/>
            <a:round/>
            <a:headEnd len="med" w="med" type="none"/>
            <a:tailEnd len="med" w="med" type="triangle"/>
          </a:ln>
        </p:spPr>
      </p:cxnSp>
      <p:sp>
        <p:nvSpPr>
          <p:cNvPr id="65" name="Google Shape;65;p14"/>
          <p:cNvSpPr txBox="1"/>
          <p:nvPr/>
        </p:nvSpPr>
        <p:spPr>
          <a:xfrm>
            <a:off x="5772355" y="3855775"/>
            <a:ext cx="2422800" cy="86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Robinhood (2013-present)</a:t>
            </a:r>
            <a:endParaRPr/>
          </a:p>
        </p:txBody>
      </p:sp>
      <p:pic>
        <p:nvPicPr>
          <p:cNvPr id="66" name="Google Shape;66;p14"/>
          <p:cNvPicPr preferRelativeResize="0"/>
          <p:nvPr/>
        </p:nvPicPr>
        <p:blipFill>
          <a:blip r:embed="rId4">
            <a:alphaModFix/>
          </a:blip>
          <a:stretch>
            <a:fillRect/>
          </a:stretch>
        </p:blipFill>
        <p:spPr>
          <a:xfrm>
            <a:off x="5333250" y="1772500"/>
            <a:ext cx="3301035" cy="1903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pic>
        <p:nvPicPr>
          <p:cNvPr id="71" name="Google Shape;71;p15"/>
          <p:cNvPicPr preferRelativeResize="0"/>
          <p:nvPr/>
        </p:nvPicPr>
        <p:blipFill>
          <a:blip r:embed="rId3">
            <a:alphaModFix/>
          </a:blip>
          <a:stretch>
            <a:fillRect/>
          </a:stretch>
        </p:blipFill>
        <p:spPr>
          <a:xfrm>
            <a:off x="0" y="1561568"/>
            <a:ext cx="9143999" cy="2570782"/>
          </a:xfrm>
          <a:prstGeom prst="rect">
            <a:avLst/>
          </a:prstGeom>
          <a:noFill/>
          <a:ln>
            <a:noFill/>
          </a:ln>
        </p:spPr>
      </p:pic>
      <p:sp>
        <p:nvSpPr>
          <p:cNvPr id="72" name="Google Shape;72;p15"/>
          <p:cNvSpPr txBox="1"/>
          <p:nvPr/>
        </p:nvSpPr>
        <p:spPr>
          <a:xfrm>
            <a:off x="216075" y="4570800"/>
            <a:ext cx="7355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Source: JP Morgan</a:t>
            </a:r>
            <a:endParaRPr/>
          </a:p>
        </p:txBody>
      </p:sp>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Retail Investors Continue to Lag Behind...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Our ML System Give Retail Investors A Leg Up</a:t>
            </a:r>
            <a:endParaRPr/>
          </a:p>
        </p:txBody>
      </p:sp>
      <p:sp>
        <p:nvSpPr>
          <p:cNvPr id="79" name="Google Shape;79;p16"/>
          <p:cNvSpPr txBox="1"/>
          <p:nvPr/>
        </p:nvSpPr>
        <p:spPr>
          <a:xfrm>
            <a:off x="423650" y="3249963"/>
            <a:ext cx="23274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Financial Statement Data</a:t>
            </a:r>
            <a:endParaRPr/>
          </a:p>
        </p:txBody>
      </p:sp>
      <p:sp>
        <p:nvSpPr>
          <p:cNvPr id="80" name="Google Shape;80;p16"/>
          <p:cNvSpPr txBox="1"/>
          <p:nvPr/>
        </p:nvSpPr>
        <p:spPr>
          <a:xfrm>
            <a:off x="3728375" y="3812200"/>
            <a:ext cx="1778400" cy="28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Machine Learning Algorithm</a:t>
            </a:r>
            <a:endParaRPr/>
          </a:p>
        </p:txBody>
      </p:sp>
      <p:sp>
        <p:nvSpPr>
          <p:cNvPr id="81" name="Google Shape;81;p16"/>
          <p:cNvSpPr txBox="1"/>
          <p:nvPr/>
        </p:nvSpPr>
        <p:spPr>
          <a:xfrm>
            <a:off x="6790463" y="3747838"/>
            <a:ext cx="1778400" cy="28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Stock/Portfolio Recommendations</a:t>
            </a:r>
            <a:endParaRPr/>
          </a:p>
        </p:txBody>
      </p:sp>
      <p:pic>
        <p:nvPicPr>
          <p:cNvPr id="82" name="Google Shape;82;p16"/>
          <p:cNvPicPr preferRelativeResize="0"/>
          <p:nvPr/>
        </p:nvPicPr>
        <p:blipFill>
          <a:blip r:embed="rId3">
            <a:alphaModFix/>
          </a:blip>
          <a:stretch>
            <a:fillRect/>
          </a:stretch>
        </p:blipFill>
        <p:spPr>
          <a:xfrm>
            <a:off x="226000" y="2386949"/>
            <a:ext cx="2323728" cy="694250"/>
          </a:xfrm>
          <a:prstGeom prst="rect">
            <a:avLst/>
          </a:prstGeom>
          <a:noFill/>
          <a:ln>
            <a:noFill/>
          </a:ln>
        </p:spPr>
      </p:pic>
      <p:sp>
        <p:nvSpPr>
          <p:cNvPr id="83" name="Google Shape;83;p16"/>
          <p:cNvSpPr txBox="1"/>
          <p:nvPr/>
        </p:nvSpPr>
        <p:spPr>
          <a:xfrm>
            <a:off x="680650" y="1821950"/>
            <a:ext cx="23274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Stock Market </a:t>
            </a:r>
            <a:r>
              <a:rPr lang="en"/>
              <a:t>Data</a:t>
            </a:r>
            <a:endParaRPr/>
          </a:p>
        </p:txBody>
      </p:sp>
      <p:pic>
        <p:nvPicPr>
          <p:cNvPr id="84" name="Google Shape;84;p16"/>
          <p:cNvPicPr preferRelativeResize="0"/>
          <p:nvPr/>
        </p:nvPicPr>
        <p:blipFill rotWithShape="1">
          <a:blip r:embed="rId4">
            <a:alphaModFix/>
          </a:blip>
          <a:srcRect b="27667" l="0" r="0" t="0"/>
          <a:stretch/>
        </p:blipFill>
        <p:spPr>
          <a:xfrm>
            <a:off x="927713" y="1177200"/>
            <a:ext cx="1585676" cy="644750"/>
          </a:xfrm>
          <a:prstGeom prst="rect">
            <a:avLst/>
          </a:prstGeom>
          <a:noFill/>
          <a:ln>
            <a:noFill/>
          </a:ln>
        </p:spPr>
      </p:pic>
      <p:pic>
        <p:nvPicPr>
          <p:cNvPr id="85" name="Google Shape;85;p16"/>
          <p:cNvPicPr preferRelativeResize="0"/>
          <p:nvPr/>
        </p:nvPicPr>
        <p:blipFill rotWithShape="1">
          <a:blip r:embed="rId5">
            <a:alphaModFix/>
          </a:blip>
          <a:srcRect b="14082" l="0" r="3799" t="11050"/>
          <a:stretch/>
        </p:blipFill>
        <p:spPr>
          <a:xfrm>
            <a:off x="1156725" y="3839148"/>
            <a:ext cx="1287983" cy="563800"/>
          </a:xfrm>
          <a:prstGeom prst="rect">
            <a:avLst/>
          </a:prstGeom>
          <a:noFill/>
          <a:ln>
            <a:noFill/>
          </a:ln>
        </p:spPr>
      </p:pic>
      <p:sp>
        <p:nvSpPr>
          <p:cNvPr id="86" name="Google Shape;86;p16"/>
          <p:cNvSpPr txBox="1"/>
          <p:nvPr/>
        </p:nvSpPr>
        <p:spPr>
          <a:xfrm>
            <a:off x="1082300" y="4450425"/>
            <a:ext cx="23274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Sentiment Analysis</a:t>
            </a:r>
            <a:endParaRPr/>
          </a:p>
        </p:txBody>
      </p:sp>
      <p:pic>
        <p:nvPicPr>
          <p:cNvPr id="87" name="Google Shape;87;p16"/>
          <p:cNvPicPr preferRelativeResize="0"/>
          <p:nvPr/>
        </p:nvPicPr>
        <p:blipFill>
          <a:blip r:embed="rId6">
            <a:alphaModFix/>
          </a:blip>
          <a:stretch>
            <a:fillRect/>
          </a:stretch>
        </p:blipFill>
        <p:spPr>
          <a:xfrm>
            <a:off x="6705725" y="1639325"/>
            <a:ext cx="1947900" cy="1947900"/>
          </a:xfrm>
          <a:prstGeom prst="rect">
            <a:avLst/>
          </a:prstGeom>
          <a:noFill/>
          <a:ln>
            <a:noFill/>
          </a:ln>
        </p:spPr>
      </p:pic>
      <p:sp>
        <p:nvSpPr>
          <p:cNvPr id="88" name="Google Shape;88;p16"/>
          <p:cNvSpPr/>
          <p:nvPr/>
        </p:nvSpPr>
        <p:spPr>
          <a:xfrm>
            <a:off x="2610313" y="2564075"/>
            <a:ext cx="799500" cy="2097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6"/>
          <p:cNvSpPr/>
          <p:nvPr/>
        </p:nvSpPr>
        <p:spPr>
          <a:xfrm>
            <a:off x="5887338" y="2564075"/>
            <a:ext cx="799500" cy="2097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 name="Google Shape;90;p16"/>
          <p:cNvPicPr preferRelativeResize="0"/>
          <p:nvPr/>
        </p:nvPicPr>
        <p:blipFill>
          <a:blip r:embed="rId7">
            <a:alphaModFix/>
          </a:blip>
          <a:stretch>
            <a:fillRect/>
          </a:stretch>
        </p:blipFill>
        <p:spPr>
          <a:xfrm>
            <a:off x="3383224" y="1580998"/>
            <a:ext cx="2489001" cy="230617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Sources + Sample + Variables</a:t>
            </a:r>
            <a:endParaRPr/>
          </a:p>
        </p:txBody>
      </p:sp>
      <p:pic>
        <p:nvPicPr>
          <p:cNvPr id="96" name="Google Shape;96;p17"/>
          <p:cNvPicPr preferRelativeResize="0"/>
          <p:nvPr/>
        </p:nvPicPr>
        <p:blipFill>
          <a:blip r:embed="rId3">
            <a:alphaModFix/>
          </a:blip>
          <a:stretch>
            <a:fillRect/>
          </a:stretch>
        </p:blipFill>
        <p:spPr>
          <a:xfrm>
            <a:off x="5029350" y="2194162"/>
            <a:ext cx="1205950" cy="1205950"/>
          </a:xfrm>
          <a:prstGeom prst="rect">
            <a:avLst/>
          </a:prstGeom>
          <a:noFill/>
          <a:ln>
            <a:noFill/>
          </a:ln>
        </p:spPr>
      </p:pic>
      <p:pic>
        <p:nvPicPr>
          <p:cNvPr id="97" name="Google Shape;97;p17"/>
          <p:cNvPicPr preferRelativeResize="0"/>
          <p:nvPr/>
        </p:nvPicPr>
        <p:blipFill>
          <a:blip r:embed="rId4">
            <a:alphaModFix/>
          </a:blip>
          <a:stretch>
            <a:fillRect/>
          </a:stretch>
        </p:blipFill>
        <p:spPr>
          <a:xfrm>
            <a:off x="7235938" y="2279043"/>
            <a:ext cx="1162925" cy="1114870"/>
          </a:xfrm>
          <a:prstGeom prst="rect">
            <a:avLst/>
          </a:prstGeom>
          <a:noFill/>
          <a:ln>
            <a:noFill/>
          </a:ln>
        </p:spPr>
      </p:pic>
      <p:pic>
        <p:nvPicPr>
          <p:cNvPr id="98" name="Google Shape;98;p17"/>
          <p:cNvPicPr preferRelativeResize="0"/>
          <p:nvPr/>
        </p:nvPicPr>
        <p:blipFill>
          <a:blip r:embed="rId5">
            <a:alphaModFix/>
          </a:blip>
          <a:stretch>
            <a:fillRect/>
          </a:stretch>
        </p:blipFill>
        <p:spPr>
          <a:xfrm>
            <a:off x="391250" y="2133775"/>
            <a:ext cx="1405400" cy="1405400"/>
          </a:xfrm>
          <a:prstGeom prst="rect">
            <a:avLst/>
          </a:prstGeom>
          <a:noFill/>
          <a:ln>
            <a:noFill/>
          </a:ln>
        </p:spPr>
      </p:pic>
      <p:pic>
        <p:nvPicPr>
          <p:cNvPr id="99" name="Google Shape;99;p17"/>
          <p:cNvPicPr preferRelativeResize="0"/>
          <p:nvPr/>
        </p:nvPicPr>
        <p:blipFill>
          <a:blip r:embed="rId6">
            <a:alphaModFix/>
          </a:blip>
          <a:stretch>
            <a:fillRect/>
          </a:stretch>
        </p:blipFill>
        <p:spPr>
          <a:xfrm>
            <a:off x="2433475" y="2094425"/>
            <a:ext cx="1651723" cy="1405399"/>
          </a:xfrm>
          <a:prstGeom prst="rect">
            <a:avLst/>
          </a:prstGeom>
          <a:noFill/>
          <a:ln>
            <a:noFill/>
          </a:ln>
        </p:spPr>
      </p:pic>
      <p:sp>
        <p:nvSpPr>
          <p:cNvPr id="100" name="Google Shape;100;p17"/>
          <p:cNvSpPr txBox="1"/>
          <p:nvPr/>
        </p:nvSpPr>
        <p:spPr>
          <a:xfrm>
            <a:off x="1881900" y="2427063"/>
            <a:ext cx="418500" cy="7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4A86E8"/>
                </a:solidFill>
              </a:rPr>
              <a:t>+</a:t>
            </a:r>
            <a:endParaRPr b="1" sz="4000">
              <a:solidFill>
                <a:srgbClr val="4A86E8"/>
              </a:solidFill>
            </a:endParaRPr>
          </a:p>
        </p:txBody>
      </p:sp>
      <p:sp>
        <p:nvSpPr>
          <p:cNvPr id="101" name="Google Shape;101;p17"/>
          <p:cNvSpPr txBox="1"/>
          <p:nvPr/>
        </p:nvSpPr>
        <p:spPr>
          <a:xfrm>
            <a:off x="4218275" y="2466413"/>
            <a:ext cx="418500" cy="7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4A86E8"/>
                </a:solidFill>
              </a:rPr>
              <a:t>+</a:t>
            </a:r>
            <a:endParaRPr b="1" sz="4000">
              <a:solidFill>
                <a:srgbClr val="4A86E8"/>
              </a:solidFill>
            </a:endParaRPr>
          </a:p>
        </p:txBody>
      </p:sp>
      <p:sp>
        <p:nvSpPr>
          <p:cNvPr id="102" name="Google Shape;102;p17"/>
          <p:cNvSpPr txBox="1"/>
          <p:nvPr/>
        </p:nvSpPr>
        <p:spPr>
          <a:xfrm>
            <a:off x="6474525" y="2427063"/>
            <a:ext cx="418500" cy="7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4A86E8"/>
                </a:solidFill>
              </a:rPr>
              <a:t>+</a:t>
            </a:r>
            <a:endParaRPr b="1" sz="4000">
              <a:solidFill>
                <a:srgbClr val="4A86E8"/>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8"/>
          <p:cNvSpPr txBox="1"/>
          <p:nvPr>
            <p:ph type="title"/>
          </p:nvPr>
        </p:nvSpPr>
        <p:spPr>
          <a:xfrm>
            <a:off x="201500" y="960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Research Question</a:t>
            </a:r>
            <a:endParaRPr/>
          </a:p>
        </p:txBody>
      </p:sp>
      <p:pic>
        <p:nvPicPr>
          <p:cNvPr id="108" name="Google Shape;108;p18"/>
          <p:cNvPicPr preferRelativeResize="0"/>
          <p:nvPr/>
        </p:nvPicPr>
        <p:blipFill>
          <a:blip r:embed="rId3">
            <a:alphaModFix/>
          </a:blip>
          <a:stretch>
            <a:fillRect/>
          </a:stretch>
        </p:blipFill>
        <p:spPr>
          <a:xfrm>
            <a:off x="3530470" y="903499"/>
            <a:ext cx="1788756" cy="1361350"/>
          </a:xfrm>
          <a:prstGeom prst="rect">
            <a:avLst/>
          </a:prstGeom>
          <a:noFill/>
          <a:ln>
            <a:noFill/>
          </a:ln>
        </p:spPr>
      </p:pic>
      <p:sp>
        <p:nvSpPr>
          <p:cNvPr id="109" name="Google Shape;109;p18"/>
          <p:cNvSpPr txBox="1"/>
          <p:nvPr/>
        </p:nvSpPr>
        <p:spPr>
          <a:xfrm>
            <a:off x="2898250" y="1290313"/>
            <a:ext cx="418500" cy="7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4A86E8"/>
                </a:solidFill>
              </a:rPr>
              <a:t>+</a:t>
            </a:r>
            <a:endParaRPr b="1" sz="4000">
              <a:solidFill>
                <a:srgbClr val="4A86E8"/>
              </a:solidFill>
            </a:endParaRPr>
          </a:p>
        </p:txBody>
      </p:sp>
      <p:sp>
        <p:nvSpPr>
          <p:cNvPr id="110" name="Google Shape;110;p18"/>
          <p:cNvSpPr txBox="1"/>
          <p:nvPr/>
        </p:nvSpPr>
        <p:spPr>
          <a:xfrm>
            <a:off x="5532950" y="1393050"/>
            <a:ext cx="4272300" cy="10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4A86E8"/>
                </a:solidFill>
              </a:rPr>
              <a:t>&gt; 5% over </a:t>
            </a:r>
            <a:r>
              <a:rPr b="1" lang="en" sz="2800">
                <a:solidFill>
                  <a:srgbClr val="4A86E8"/>
                </a:solidFill>
              </a:rPr>
              <a:t>S&amp;P 500</a:t>
            </a:r>
            <a:endParaRPr sz="2800"/>
          </a:p>
        </p:txBody>
      </p:sp>
      <p:pic>
        <p:nvPicPr>
          <p:cNvPr id="111" name="Google Shape;111;p18"/>
          <p:cNvPicPr preferRelativeResize="0"/>
          <p:nvPr/>
        </p:nvPicPr>
        <p:blipFill>
          <a:blip r:embed="rId4">
            <a:alphaModFix/>
          </a:blip>
          <a:stretch>
            <a:fillRect/>
          </a:stretch>
        </p:blipFill>
        <p:spPr>
          <a:xfrm>
            <a:off x="1195700" y="1134200"/>
            <a:ext cx="1418900" cy="1160225"/>
          </a:xfrm>
          <a:prstGeom prst="rect">
            <a:avLst/>
          </a:prstGeom>
          <a:noFill/>
          <a:ln>
            <a:noFill/>
          </a:ln>
        </p:spPr>
      </p:pic>
      <p:pic>
        <p:nvPicPr>
          <p:cNvPr id="112" name="Google Shape;112;p18"/>
          <p:cNvPicPr preferRelativeResize="0"/>
          <p:nvPr/>
        </p:nvPicPr>
        <p:blipFill>
          <a:blip r:embed="rId5">
            <a:alphaModFix/>
          </a:blip>
          <a:stretch>
            <a:fillRect/>
          </a:stretch>
        </p:blipFill>
        <p:spPr>
          <a:xfrm>
            <a:off x="1195702" y="3106165"/>
            <a:ext cx="1418900" cy="1620611"/>
          </a:xfrm>
          <a:prstGeom prst="rect">
            <a:avLst/>
          </a:prstGeom>
          <a:noFill/>
          <a:ln>
            <a:noFill/>
          </a:ln>
        </p:spPr>
      </p:pic>
      <p:sp>
        <p:nvSpPr>
          <p:cNvPr id="113" name="Google Shape;113;p18"/>
          <p:cNvSpPr txBox="1"/>
          <p:nvPr/>
        </p:nvSpPr>
        <p:spPr>
          <a:xfrm>
            <a:off x="2898250" y="3546413"/>
            <a:ext cx="418500" cy="7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93C47D"/>
                </a:solidFill>
              </a:rPr>
              <a:t>+</a:t>
            </a:r>
            <a:endParaRPr b="1" sz="4000">
              <a:solidFill>
                <a:srgbClr val="93C47D"/>
              </a:solidFill>
            </a:endParaRPr>
          </a:p>
        </p:txBody>
      </p:sp>
      <p:grpSp>
        <p:nvGrpSpPr>
          <p:cNvPr id="114" name="Google Shape;114;p18"/>
          <p:cNvGrpSpPr/>
          <p:nvPr/>
        </p:nvGrpSpPr>
        <p:grpSpPr>
          <a:xfrm>
            <a:off x="3618325" y="2721975"/>
            <a:ext cx="1455475" cy="2240100"/>
            <a:chOff x="2856325" y="2721975"/>
            <a:chExt cx="1455475" cy="2240100"/>
          </a:xfrm>
        </p:grpSpPr>
        <p:pic>
          <p:nvPicPr>
            <p:cNvPr id="115" name="Google Shape;115;p18"/>
            <p:cNvPicPr preferRelativeResize="0"/>
            <p:nvPr/>
          </p:nvPicPr>
          <p:blipFill>
            <a:blip r:embed="rId4">
              <a:alphaModFix/>
            </a:blip>
            <a:stretch>
              <a:fillRect/>
            </a:stretch>
          </p:blipFill>
          <p:spPr>
            <a:xfrm>
              <a:off x="2856325" y="2721975"/>
              <a:ext cx="1418900" cy="1160225"/>
            </a:xfrm>
            <a:prstGeom prst="rect">
              <a:avLst/>
            </a:prstGeom>
            <a:noFill/>
            <a:ln>
              <a:noFill/>
            </a:ln>
          </p:spPr>
        </p:pic>
        <p:pic>
          <p:nvPicPr>
            <p:cNvPr id="116" name="Google Shape;116;p18"/>
            <p:cNvPicPr preferRelativeResize="0"/>
            <p:nvPr/>
          </p:nvPicPr>
          <p:blipFill>
            <a:blip r:embed="rId3">
              <a:alphaModFix/>
            </a:blip>
            <a:stretch>
              <a:fillRect/>
            </a:stretch>
          </p:blipFill>
          <p:spPr>
            <a:xfrm>
              <a:off x="2892900" y="3882200"/>
              <a:ext cx="1418900" cy="1079872"/>
            </a:xfrm>
            <a:prstGeom prst="rect">
              <a:avLst/>
            </a:prstGeom>
            <a:noFill/>
            <a:ln>
              <a:noFill/>
            </a:ln>
          </p:spPr>
        </p:pic>
        <p:sp>
          <p:nvSpPr>
            <p:cNvPr id="117" name="Google Shape;117;p18"/>
            <p:cNvSpPr txBox="1"/>
            <p:nvPr/>
          </p:nvSpPr>
          <p:spPr>
            <a:xfrm>
              <a:off x="2863850" y="2732175"/>
              <a:ext cx="1419000" cy="2229900"/>
            </a:xfrm>
            <a:prstGeom prst="rect">
              <a:avLst/>
            </a:prstGeom>
            <a:noFill/>
            <a:ln cap="flat" cmpd="sng" w="9525">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sp>
        <p:nvSpPr>
          <p:cNvPr id="118" name="Google Shape;118;p18"/>
          <p:cNvSpPr txBox="1"/>
          <p:nvPr/>
        </p:nvSpPr>
        <p:spPr>
          <a:xfrm>
            <a:off x="5532950" y="3546413"/>
            <a:ext cx="418500" cy="7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93C47D"/>
                </a:solidFill>
              </a:rPr>
              <a:t>=</a:t>
            </a:r>
            <a:endParaRPr b="1" sz="4000">
              <a:solidFill>
                <a:srgbClr val="93C47D"/>
              </a:solidFill>
            </a:endParaRPr>
          </a:p>
        </p:txBody>
      </p:sp>
      <p:pic>
        <p:nvPicPr>
          <p:cNvPr id="119" name="Google Shape;119;p18"/>
          <p:cNvPicPr preferRelativeResize="0"/>
          <p:nvPr/>
        </p:nvPicPr>
        <p:blipFill>
          <a:blip r:embed="rId6">
            <a:alphaModFix/>
          </a:blip>
          <a:stretch>
            <a:fillRect/>
          </a:stretch>
        </p:blipFill>
        <p:spPr>
          <a:xfrm>
            <a:off x="6195724" y="2955525"/>
            <a:ext cx="2191890" cy="1620600"/>
          </a:xfrm>
          <a:prstGeom prst="rect">
            <a:avLst/>
          </a:prstGeom>
          <a:noFill/>
          <a:ln>
            <a:noFill/>
          </a:ln>
        </p:spPr>
      </p:pic>
      <p:sp>
        <p:nvSpPr>
          <p:cNvPr id="120" name="Google Shape;120;p18"/>
          <p:cNvSpPr txBox="1"/>
          <p:nvPr/>
        </p:nvSpPr>
        <p:spPr>
          <a:xfrm>
            <a:off x="0" y="1290325"/>
            <a:ext cx="994200" cy="7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4A86E8"/>
                </a:solidFill>
              </a:rPr>
              <a:t>Q1</a:t>
            </a:r>
            <a:endParaRPr b="1" sz="4000">
              <a:solidFill>
                <a:srgbClr val="4A86E8"/>
              </a:solidFill>
            </a:endParaRPr>
          </a:p>
        </p:txBody>
      </p:sp>
      <p:sp>
        <p:nvSpPr>
          <p:cNvPr id="121" name="Google Shape;121;p18"/>
          <p:cNvSpPr txBox="1"/>
          <p:nvPr/>
        </p:nvSpPr>
        <p:spPr>
          <a:xfrm>
            <a:off x="0" y="3546425"/>
            <a:ext cx="994200" cy="7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4000">
                <a:solidFill>
                  <a:srgbClr val="93C47D"/>
                </a:solidFill>
              </a:rPr>
              <a:t>Q2</a:t>
            </a:r>
            <a:endParaRPr b="1" sz="4000">
              <a:solidFill>
                <a:srgbClr val="4A86E8"/>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9"/>
          <p:cNvSpPr txBox="1"/>
          <p:nvPr>
            <p:ph type="title"/>
          </p:nvPr>
        </p:nvSpPr>
        <p:spPr>
          <a:xfrm>
            <a:off x="288000" y="172450"/>
            <a:ext cx="564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Study Design for the ML Algorithm</a:t>
            </a:r>
            <a:endParaRPr/>
          </a:p>
        </p:txBody>
      </p:sp>
      <p:grpSp>
        <p:nvGrpSpPr>
          <p:cNvPr id="127" name="Google Shape;127;p19"/>
          <p:cNvGrpSpPr/>
          <p:nvPr/>
        </p:nvGrpSpPr>
        <p:grpSpPr>
          <a:xfrm>
            <a:off x="558150" y="1803600"/>
            <a:ext cx="7463350" cy="1970150"/>
            <a:chOff x="481950" y="965400"/>
            <a:chExt cx="7463350" cy="1970150"/>
          </a:xfrm>
        </p:grpSpPr>
        <p:cxnSp>
          <p:nvCxnSpPr>
            <p:cNvPr id="128" name="Google Shape;128;p19"/>
            <p:cNvCxnSpPr>
              <a:stCxn id="129" idx="3"/>
              <a:endCxn id="130" idx="1"/>
            </p:cNvCxnSpPr>
            <p:nvPr/>
          </p:nvCxnSpPr>
          <p:spPr>
            <a:xfrm>
              <a:off x="1867650" y="2397800"/>
              <a:ext cx="875700" cy="0"/>
            </a:xfrm>
            <a:prstGeom prst="straightConnector1">
              <a:avLst/>
            </a:prstGeom>
            <a:noFill/>
            <a:ln cap="flat" cmpd="sng" w="9525">
              <a:solidFill>
                <a:schemeClr val="dk2"/>
              </a:solidFill>
              <a:prstDash val="solid"/>
              <a:round/>
              <a:headEnd len="med" w="med" type="none"/>
              <a:tailEnd len="med" w="med" type="triangle"/>
            </a:ln>
          </p:spPr>
        </p:cxnSp>
        <p:sp>
          <p:nvSpPr>
            <p:cNvPr id="130" name="Google Shape;130;p19"/>
            <p:cNvSpPr/>
            <p:nvPr/>
          </p:nvSpPr>
          <p:spPr>
            <a:xfrm>
              <a:off x="2743313" y="2060600"/>
              <a:ext cx="1084200" cy="67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Baseline Portfolio </a:t>
              </a:r>
              <a:endParaRPr b="1"/>
            </a:p>
          </p:txBody>
        </p:sp>
        <p:cxnSp>
          <p:nvCxnSpPr>
            <p:cNvPr id="131" name="Google Shape;131;p19"/>
            <p:cNvCxnSpPr>
              <a:stCxn id="130" idx="3"/>
              <a:endCxn id="132" idx="1"/>
            </p:cNvCxnSpPr>
            <p:nvPr/>
          </p:nvCxnSpPr>
          <p:spPr>
            <a:xfrm>
              <a:off x="3827513" y="2397800"/>
              <a:ext cx="877800" cy="0"/>
            </a:xfrm>
            <a:prstGeom prst="straightConnector1">
              <a:avLst/>
            </a:prstGeom>
            <a:noFill/>
            <a:ln cap="flat" cmpd="sng" w="9525">
              <a:solidFill>
                <a:schemeClr val="dk2"/>
              </a:solidFill>
              <a:prstDash val="solid"/>
              <a:round/>
              <a:headEnd len="med" w="med" type="none"/>
              <a:tailEnd len="med" w="med" type="triangle"/>
            </a:ln>
          </p:spPr>
        </p:cxnSp>
        <p:sp>
          <p:nvSpPr>
            <p:cNvPr id="132" name="Google Shape;132;p19"/>
            <p:cNvSpPr/>
            <p:nvPr/>
          </p:nvSpPr>
          <p:spPr>
            <a:xfrm>
              <a:off x="4705225" y="2060600"/>
              <a:ext cx="1084200" cy="67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Adjust </a:t>
              </a:r>
              <a:r>
                <a:rPr b="1" lang="en"/>
                <a:t>Portfolio </a:t>
              </a:r>
              <a:endParaRPr b="1"/>
            </a:p>
          </p:txBody>
        </p:sp>
        <p:cxnSp>
          <p:nvCxnSpPr>
            <p:cNvPr id="133" name="Google Shape;133;p19"/>
            <p:cNvCxnSpPr>
              <a:stCxn id="132" idx="3"/>
              <a:endCxn id="134" idx="1"/>
            </p:cNvCxnSpPr>
            <p:nvPr/>
          </p:nvCxnSpPr>
          <p:spPr>
            <a:xfrm>
              <a:off x="5789425" y="2397800"/>
              <a:ext cx="1071600" cy="0"/>
            </a:xfrm>
            <a:prstGeom prst="straightConnector1">
              <a:avLst/>
            </a:prstGeom>
            <a:noFill/>
            <a:ln cap="flat" cmpd="sng" w="9525">
              <a:solidFill>
                <a:schemeClr val="dk2"/>
              </a:solidFill>
              <a:prstDash val="solid"/>
              <a:round/>
              <a:headEnd len="med" w="med" type="none"/>
              <a:tailEnd len="med" w="med" type="triangle"/>
            </a:ln>
          </p:spPr>
        </p:cxnSp>
        <p:sp>
          <p:nvSpPr>
            <p:cNvPr id="134" name="Google Shape;134;p19"/>
            <p:cNvSpPr/>
            <p:nvPr/>
          </p:nvSpPr>
          <p:spPr>
            <a:xfrm>
              <a:off x="6861100" y="2060600"/>
              <a:ext cx="1084200" cy="67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Final </a:t>
              </a:r>
              <a:r>
                <a:rPr b="1" lang="en"/>
                <a:t>Portfolio </a:t>
              </a:r>
              <a:endParaRPr b="1"/>
            </a:p>
          </p:txBody>
        </p:sp>
        <p:cxnSp>
          <p:nvCxnSpPr>
            <p:cNvPr id="135" name="Google Shape;135;p19"/>
            <p:cNvCxnSpPr/>
            <p:nvPr/>
          </p:nvCxnSpPr>
          <p:spPr>
            <a:xfrm>
              <a:off x="2246600" y="1605675"/>
              <a:ext cx="0" cy="768000"/>
            </a:xfrm>
            <a:prstGeom prst="straightConnector1">
              <a:avLst/>
            </a:prstGeom>
            <a:noFill/>
            <a:ln cap="flat" cmpd="sng" w="9525">
              <a:solidFill>
                <a:schemeClr val="dk2"/>
              </a:solidFill>
              <a:prstDash val="solid"/>
              <a:round/>
              <a:headEnd len="med" w="med" type="none"/>
              <a:tailEnd len="med" w="med" type="triangle"/>
            </a:ln>
          </p:spPr>
        </p:cxnSp>
        <p:sp>
          <p:nvSpPr>
            <p:cNvPr id="129" name="Google Shape;129;p19"/>
            <p:cNvSpPr/>
            <p:nvPr/>
          </p:nvSpPr>
          <p:spPr>
            <a:xfrm>
              <a:off x="481950" y="1860050"/>
              <a:ext cx="1385700" cy="10755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rPr>
                <a:t>SEC/</a:t>
              </a:r>
              <a:endParaRPr b="1">
                <a:solidFill>
                  <a:schemeClr val="dk1"/>
                </a:solidFill>
              </a:endParaRPr>
            </a:p>
            <a:p>
              <a:pPr indent="0" lvl="0" marL="0" rtl="0" algn="ctr">
                <a:spcBef>
                  <a:spcPts val="0"/>
                </a:spcBef>
                <a:spcAft>
                  <a:spcPts val="0"/>
                </a:spcAft>
                <a:buClr>
                  <a:schemeClr val="dk1"/>
                </a:buClr>
                <a:buSzPts val="1100"/>
                <a:buFont typeface="Arial"/>
                <a:buNone/>
              </a:pPr>
              <a:r>
                <a:rPr b="1" lang="en">
                  <a:solidFill>
                    <a:schemeClr val="dk1"/>
                  </a:solidFill>
                </a:rPr>
                <a:t>CRSP</a:t>
              </a:r>
              <a:endParaRPr/>
            </a:p>
          </p:txBody>
        </p:sp>
        <p:sp>
          <p:nvSpPr>
            <p:cNvPr id="136" name="Google Shape;136;p19"/>
            <p:cNvSpPr/>
            <p:nvPr/>
          </p:nvSpPr>
          <p:spPr>
            <a:xfrm>
              <a:off x="1485350" y="965400"/>
              <a:ext cx="1385700" cy="674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Fundamental</a:t>
              </a:r>
              <a:endParaRPr b="1" sz="1200"/>
            </a:p>
            <a:p>
              <a:pPr indent="0" lvl="0" marL="0" rtl="0" algn="ctr">
                <a:spcBef>
                  <a:spcPts val="0"/>
                </a:spcBef>
                <a:spcAft>
                  <a:spcPts val="0"/>
                </a:spcAft>
                <a:buNone/>
              </a:pPr>
              <a:r>
                <a:rPr b="1" lang="en" sz="1200"/>
                <a:t>Analysis </a:t>
              </a:r>
              <a:endParaRPr b="1" sz="1200"/>
            </a:p>
          </p:txBody>
        </p:sp>
        <p:cxnSp>
          <p:nvCxnSpPr>
            <p:cNvPr id="137" name="Google Shape;137;p19"/>
            <p:cNvCxnSpPr/>
            <p:nvPr/>
          </p:nvCxnSpPr>
          <p:spPr>
            <a:xfrm>
              <a:off x="4294125" y="1605675"/>
              <a:ext cx="0" cy="768000"/>
            </a:xfrm>
            <a:prstGeom prst="straightConnector1">
              <a:avLst/>
            </a:prstGeom>
            <a:noFill/>
            <a:ln cap="flat" cmpd="sng" w="9525">
              <a:solidFill>
                <a:schemeClr val="dk2"/>
              </a:solidFill>
              <a:prstDash val="solid"/>
              <a:round/>
              <a:headEnd len="med" w="med" type="none"/>
              <a:tailEnd len="med" w="med" type="triangle"/>
            </a:ln>
          </p:spPr>
        </p:cxnSp>
        <p:sp>
          <p:nvSpPr>
            <p:cNvPr id="138" name="Google Shape;138;p19"/>
            <p:cNvSpPr/>
            <p:nvPr/>
          </p:nvSpPr>
          <p:spPr>
            <a:xfrm>
              <a:off x="3532875" y="965400"/>
              <a:ext cx="1385700" cy="674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Technical</a:t>
              </a:r>
              <a:endParaRPr b="1" sz="1200"/>
            </a:p>
            <a:p>
              <a:pPr indent="0" lvl="0" marL="0" rtl="0" algn="ctr">
                <a:spcBef>
                  <a:spcPts val="0"/>
                </a:spcBef>
                <a:spcAft>
                  <a:spcPts val="0"/>
                </a:spcAft>
                <a:buNone/>
              </a:pPr>
              <a:r>
                <a:rPr b="1" lang="en" sz="1200"/>
                <a:t>Analysis </a:t>
              </a:r>
              <a:endParaRPr b="1" sz="1200"/>
            </a:p>
          </p:txBody>
        </p:sp>
        <p:cxnSp>
          <p:nvCxnSpPr>
            <p:cNvPr id="139" name="Google Shape;139;p19"/>
            <p:cNvCxnSpPr/>
            <p:nvPr/>
          </p:nvCxnSpPr>
          <p:spPr>
            <a:xfrm>
              <a:off x="6339688" y="1605675"/>
              <a:ext cx="0" cy="768000"/>
            </a:xfrm>
            <a:prstGeom prst="straightConnector1">
              <a:avLst/>
            </a:prstGeom>
            <a:noFill/>
            <a:ln cap="flat" cmpd="sng" w="9525">
              <a:solidFill>
                <a:schemeClr val="dk2"/>
              </a:solidFill>
              <a:prstDash val="solid"/>
              <a:round/>
              <a:headEnd len="med" w="med" type="none"/>
              <a:tailEnd len="med" w="med" type="triangle"/>
            </a:ln>
          </p:spPr>
        </p:cxnSp>
        <p:sp>
          <p:nvSpPr>
            <p:cNvPr id="140" name="Google Shape;140;p19"/>
            <p:cNvSpPr/>
            <p:nvPr/>
          </p:nvSpPr>
          <p:spPr>
            <a:xfrm>
              <a:off x="5654638" y="965400"/>
              <a:ext cx="1385700" cy="674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Sentiment</a:t>
              </a:r>
              <a:endParaRPr b="1" sz="1200"/>
            </a:p>
            <a:p>
              <a:pPr indent="0" lvl="0" marL="0" rtl="0" algn="ctr">
                <a:spcBef>
                  <a:spcPts val="0"/>
                </a:spcBef>
                <a:spcAft>
                  <a:spcPts val="0"/>
                </a:spcAft>
                <a:buNone/>
              </a:pPr>
              <a:r>
                <a:rPr b="1" lang="en" sz="1200"/>
                <a:t>Analysis </a:t>
              </a:r>
              <a:endParaRPr b="1" sz="1200"/>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0"/>
          <p:cNvSpPr txBox="1"/>
          <p:nvPr>
            <p:ph idx="1" type="body"/>
          </p:nvPr>
        </p:nvSpPr>
        <p:spPr>
          <a:xfrm>
            <a:off x="3998250" y="2382825"/>
            <a:ext cx="1808400" cy="4860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rPr>
              <a:t>50% Control</a:t>
            </a:r>
            <a:endParaRPr b="1">
              <a:solidFill>
                <a:srgbClr val="000000"/>
              </a:solidFill>
            </a:endParaRPr>
          </a:p>
          <a:p>
            <a:pPr indent="0" lvl="0" marL="0" rtl="0" algn="ctr">
              <a:lnSpc>
                <a:spcPct val="100000"/>
              </a:lnSpc>
              <a:spcBef>
                <a:spcPts val="0"/>
              </a:spcBef>
              <a:spcAft>
                <a:spcPts val="0"/>
              </a:spcAft>
              <a:buClr>
                <a:schemeClr val="dk1"/>
              </a:buClr>
              <a:buSzPts val="1100"/>
              <a:buFont typeface="Arial"/>
              <a:buNone/>
            </a:pPr>
            <a:r>
              <a:rPr b="1" lang="en" sz="1300">
                <a:solidFill>
                  <a:srgbClr val="999999"/>
                </a:solidFill>
              </a:rPr>
              <a:t>NO access</a:t>
            </a:r>
            <a:endParaRPr b="1">
              <a:solidFill>
                <a:srgbClr val="666666"/>
              </a:solidFill>
            </a:endParaRPr>
          </a:p>
          <a:p>
            <a:pPr indent="0" lvl="0" marL="0" rtl="0" algn="ctr">
              <a:lnSpc>
                <a:spcPct val="100000"/>
              </a:lnSpc>
              <a:spcBef>
                <a:spcPts val="1600"/>
              </a:spcBef>
              <a:spcAft>
                <a:spcPts val="0"/>
              </a:spcAft>
              <a:buClr>
                <a:schemeClr val="dk1"/>
              </a:buClr>
              <a:buSzPts val="1100"/>
              <a:buFont typeface="Arial"/>
              <a:buNone/>
            </a:pPr>
            <a:r>
              <a:t/>
            </a:r>
            <a:endParaRPr sz="1600"/>
          </a:p>
        </p:txBody>
      </p:sp>
      <p:sp>
        <p:nvSpPr>
          <p:cNvPr id="146" name="Google Shape;146;p20"/>
          <p:cNvSpPr txBox="1"/>
          <p:nvPr/>
        </p:nvSpPr>
        <p:spPr>
          <a:xfrm>
            <a:off x="393800" y="2839350"/>
            <a:ext cx="1960500" cy="195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Sample Size: </a:t>
            </a:r>
            <a:r>
              <a:rPr b="1" lang="en" sz="2300"/>
              <a:t>20,000</a:t>
            </a:r>
            <a:endParaRPr sz="2300"/>
          </a:p>
          <a:p>
            <a:pPr indent="0" lvl="0" marL="0" rtl="0" algn="ctr">
              <a:spcBef>
                <a:spcPts val="0"/>
              </a:spcBef>
              <a:spcAft>
                <a:spcPts val="0"/>
              </a:spcAft>
              <a:buNone/>
            </a:pPr>
            <a:r>
              <a:t/>
            </a:r>
            <a:endParaRPr/>
          </a:p>
          <a:p>
            <a:pPr indent="0" lvl="0" marL="0" rtl="0" algn="ctr">
              <a:spcBef>
                <a:spcPts val="0"/>
              </a:spcBef>
              <a:spcAft>
                <a:spcPts val="0"/>
              </a:spcAft>
              <a:buNone/>
            </a:pPr>
            <a:r>
              <a:rPr b="1" lang="en"/>
              <a:t>10,000 </a:t>
            </a:r>
            <a:r>
              <a:rPr lang="en"/>
              <a:t>regular users</a:t>
            </a:r>
            <a:r>
              <a:rPr lang="en"/>
              <a:t> </a:t>
            </a:r>
            <a:r>
              <a:rPr lang="en">
                <a:solidFill>
                  <a:schemeClr val="dk1"/>
                </a:solidFill>
              </a:rPr>
              <a:t>&amp; </a:t>
            </a:r>
            <a:endParaRPr/>
          </a:p>
          <a:p>
            <a:pPr indent="0" lvl="0" marL="0" rtl="0" algn="ctr">
              <a:spcBef>
                <a:spcPts val="0"/>
              </a:spcBef>
              <a:spcAft>
                <a:spcPts val="0"/>
              </a:spcAft>
              <a:buNone/>
            </a:pPr>
            <a:r>
              <a:rPr b="1" lang="en"/>
              <a:t>10,000 </a:t>
            </a:r>
            <a:r>
              <a:rPr lang="en"/>
              <a:t>premium users</a:t>
            </a:r>
            <a:endParaRPr/>
          </a:p>
          <a:p>
            <a:pPr indent="0" lvl="0" marL="0" rtl="0" algn="ctr">
              <a:spcBef>
                <a:spcPts val="0"/>
              </a:spcBef>
              <a:spcAft>
                <a:spcPts val="0"/>
              </a:spcAft>
              <a:buNone/>
            </a:pPr>
            <a:r>
              <a:t/>
            </a:r>
            <a:endParaRPr/>
          </a:p>
        </p:txBody>
      </p:sp>
      <p:sp>
        <p:nvSpPr>
          <p:cNvPr id="147" name="Google Shape;147;p20"/>
          <p:cNvSpPr txBox="1"/>
          <p:nvPr>
            <p:ph idx="1" type="body"/>
          </p:nvPr>
        </p:nvSpPr>
        <p:spPr>
          <a:xfrm>
            <a:off x="3798238" y="4030875"/>
            <a:ext cx="2202600" cy="486000"/>
          </a:xfrm>
          <a:prstGeom prst="rect">
            <a:avLst/>
          </a:prstGeom>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a:solidFill>
                  <a:srgbClr val="000000"/>
                </a:solidFill>
              </a:rPr>
              <a:t>50% Treatment </a:t>
            </a:r>
            <a:endParaRPr b="1">
              <a:solidFill>
                <a:srgbClr val="000000"/>
              </a:solidFill>
            </a:endParaRPr>
          </a:p>
          <a:p>
            <a:pPr indent="0" lvl="0" marL="0" rtl="0" algn="ctr">
              <a:lnSpc>
                <a:spcPct val="100000"/>
              </a:lnSpc>
              <a:spcBef>
                <a:spcPts val="600"/>
              </a:spcBef>
              <a:spcAft>
                <a:spcPts val="600"/>
              </a:spcAft>
              <a:buNone/>
            </a:pPr>
            <a:r>
              <a:rPr b="1" lang="en" sz="1300">
                <a:solidFill>
                  <a:srgbClr val="999999"/>
                </a:solidFill>
              </a:rPr>
              <a:t>Free 6-month access to ML portfolio</a:t>
            </a:r>
            <a:endParaRPr b="1" sz="1300">
              <a:solidFill>
                <a:srgbClr val="999999"/>
              </a:solidFill>
            </a:endParaRPr>
          </a:p>
        </p:txBody>
      </p:sp>
      <p:sp>
        <p:nvSpPr>
          <p:cNvPr id="148" name="Google Shape;148;p20"/>
          <p:cNvSpPr txBox="1"/>
          <p:nvPr>
            <p:ph type="title"/>
          </p:nvPr>
        </p:nvSpPr>
        <p:spPr>
          <a:xfrm>
            <a:off x="311700" y="132750"/>
            <a:ext cx="7339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Study Design for User Cross-validation</a:t>
            </a:r>
            <a:endParaRPr/>
          </a:p>
        </p:txBody>
      </p:sp>
      <p:pic>
        <p:nvPicPr>
          <p:cNvPr id="149" name="Google Shape;149;p20"/>
          <p:cNvPicPr preferRelativeResize="0"/>
          <p:nvPr/>
        </p:nvPicPr>
        <p:blipFill>
          <a:blip r:embed="rId3">
            <a:alphaModFix/>
          </a:blip>
          <a:stretch>
            <a:fillRect/>
          </a:stretch>
        </p:blipFill>
        <p:spPr>
          <a:xfrm>
            <a:off x="393800" y="1600950"/>
            <a:ext cx="174290" cy="485996"/>
          </a:xfrm>
          <a:prstGeom prst="rect">
            <a:avLst/>
          </a:prstGeom>
          <a:noFill/>
          <a:ln>
            <a:noFill/>
          </a:ln>
        </p:spPr>
      </p:pic>
      <p:pic>
        <p:nvPicPr>
          <p:cNvPr id="150" name="Google Shape;150;p20"/>
          <p:cNvPicPr preferRelativeResize="0"/>
          <p:nvPr/>
        </p:nvPicPr>
        <p:blipFill>
          <a:blip r:embed="rId3">
            <a:alphaModFix/>
          </a:blip>
          <a:stretch>
            <a:fillRect/>
          </a:stretch>
        </p:blipFill>
        <p:spPr>
          <a:xfrm>
            <a:off x="590923" y="1600950"/>
            <a:ext cx="174290" cy="485996"/>
          </a:xfrm>
          <a:prstGeom prst="rect">
            <a:avLst/>
          </a:prstGeom>
          <a:noFill/>
          <a:ln>
            <a:noFill/>
          </a:ln>
        </p:spPr>
      </p:pic>
      <p:pic>
        <p:nvPicPr>
          <p:cNvPr id="151" name="Google Shape;151;p20"/>
          <p:cNvPicPr preferRelativeResize="0"/>
          <p:nvPr/>
        </p:nvPicPr>
        <p:blipFill>
          <a:blip r:embed="rId3">
            <a:alphaModFix/>
          </a:blip>
          <a:stretch>
            <a:fillRect/>
          </a:stretch>
        </p:blipFill>
        <p:spPr>
          <a:xfrm>
            <a:off x="788046" y="1600950"/>
            <a:ext cx="174290" cy="485996"/>
          </a:xfrm>
          <a:prstGeom prst="rect">
            <a:avLst/>
          </a:prstGeom>
          <a:noFill/>
          <a:ln>
            <a:noFill/>
          </a:ln>
        </p:spPr>
      </p:pic>
      <p:pic>
        <p:nvPicPr>
          <p:cNvPr id="152" name="Google Shape;152;p20"/>
          <p:cNvPicPr preferRelativeResize="0"/>
          <p:nvPr/>
        </p:nvPicPr>
        <p:blipFill>
          <a:blip r:embed="rId3">
            <a:alphaModFix/>
          </a:blip>
          <a:stretch>
            <a:fillRect/>
          </a:stretch>
        </p:blipFill>
        <p:spPr>
          <a:xfrm>
            <a:off x="988801" y="1600950"/>
            <a:ext cx="174290" cy="485996"/>
          </a:xfrm>
          <a:prstGeom prst="rect">
            <a:avLst/>
          </a:prstGeom>
          <a:noFill/>
          <a:ln>
            <a:noFill/>
          </a:ln>
        </p:spPr>
      </p:pic>
      <p:pic>
        <p:nvPicPr>
          <p:cNvPr id="153" name="Google Shape;153;p20"/>
          <p:cNvPicPr preferRelativeResize="0"/>
          <p:nvPr/>
        </p:nvPicPr>
        <p:blipFill>
          <a:blip r:embed="rId3">
            <a:alphaModFix/>
          </a:blip>
          <a:stretch>
            <a:fillRect/>
          </a:stretch>
        </p:blipFill>
        <p:spPr>
          <a:xfrm>
            <a:off x="1185924" y="1600950"/>
            <a:ext cx="174290" cy="485996"/>
          </a:xfrm>
          <a:prstGeom prst="rect">
            <a:avLst/>
          </a:prstGeom>
          <a:noFill/>
          <a:ln>
            <a:noFill/>
          </a:ln>
        </p:spPr>
      </p:pic>
      <p:pic>
        <p:nvPicPr>
          <p:cNvPr id="154" name="Google Shape;154;p20"/>
          <p:cNvPicPr preferRelativeResize="0"/>
          <p:nvPr/>
        </p:nvPicPr>
        <p:blipFill>
          <a:blip r:embed="rId3">
            <a:alphaModFix/>
          </a:blip>
          <a:stretch>
            <a:fillRect/>
          </a:stretch>
        </p:blipFill>
        <p:spPr>
          <a:xfrm>
            <a:off x="1383047" y="1600950"/>
            <a:ext cx="174290" cy="485996"/>
          </a:xfrm>
          <a:prstGeom prst="rect">
            <a:avLst/>
          </a:prstGeom>
          <a:noFill/>
          <a:ln>
            <a:noFill/>
          </a:ln>
        </p:spPr>
      </p:pic>
      <p:pic>
        <p:nvPicPr>
          <p:cNvPr id="155" name="Google Shape;155;p20"/>
          <p:cNvPicPr preferRelativeResize="0"/>
          <p:nvPr/>
        </p:nvPicPr>
        <p:blipFill>
          <a:blip r:embed="rId4">
            <a:alphaModFix/>
          </a:blip>
          <a:stretch>
            <a:fillRect/>
          </a:stretch>
        </p:blipFill>
        <p:spPr>
          <a:xfrm>
            <a:off x="393800" y="2258254"/>
            <a:ext cx="174290" cy="485996"/>
          </a:xfrm>
          <a:prstGeom prst="rect">
            <a:avLst/>
          </a:prstGeom>
          <a:noFill/>
          <a:ln>
            <a:noFill/>
          </a:ln>
        </p:spPr>
      </p:pic>
      <p:pic>
        <p:nvPicPr>
          <p:cNvPr id="156" name="Google Shape;156;p20"/>
          <p:cNvPicPr preferRelativeResize="0"/>
          <p:nvPr/>
        </p:nvPicPr>
        <p:blipFill>
          <a:blip r:embed="rId4">
            <a:alphaModFix/>
          </a:blip>
          <a:stretch>
            <a:fillRect/>
          </a:stretch>
        </p:blipFill>
        <p:spPr>
          <a:xfrm>
            <a:off x="788046" y="2258254"/>
            <a:ext cx="174290" cy="485996"/>
          </a:xfrm>
          <a:prstGeom prst="rect">
            <a:avLst/>
          </a:prstGeom>
          <a:noFill/>
          <a:ln>
            <a:noFill/>
          </a:ln>
        </p:spPr>
      </p:pic>
      <p:pic>
        <p:nvPicPr>
          <p:cNvPr id="157" name="Google Shape;157;p20"/>
          <p:cNvPicPr preferRelativeResize="0"/>
          <p:nvPr/>
        </p:nvPicPr>
        <p:blipFill>
          <a:blip r:embed="rId4">
            <a:alphaModFix/>
          </a:blip>
          <a:stretch>
            <a:fillRect/>
          </a:stretch>
        </p:blipFill>
        <p:spPr>
          <a:xfrm>
            <a:off x="590923" y="2258254"/>
            <a:ext cx="174290" cy="485996"/>
          </a:xfrm>
          <a:prstGeom prst="rect">
            <a:avLst/>
          </a:prstGeom>
          <a:noFill/>
          <a:ln>
            <a:noFill/>
          </a:ln>
        </p:spPr>
      </p:pic>
      <p:pic>
        <p:nvPicPr>
          <p:cNvPr id="158" name="Google Shape;158;p20"/>
          <p:cNvPicPr preferRelativeResize="0"/>
          <p:nvPr/>
        </p:nvPicPr>
        <p:blipFill>
          <a:blip r:embed="rId4">
            <a:alphaModFix/>
          </a:blip>
          <a:stretch>
            <a:fillRect/>
          </a:stretch>
        </p:blipFill>
        <p:spPr>
          <a:xfrm>
            <a:off x="988801" y="2258254"/>
            <a:ext cx="174290" cy="485996"/>
          </a:xfrm>
          <a:prstGeom prst="rect">
            <a:avLst/>
          </a:prstGeom>
          <a:noFill/>
          <a:ln>
            <a:noFill/>
          </a:ln>
        </p:spPr>
      </p:pic>
      <p:pic>
        <p:nvPicPr>
          <p:cNvPr id="159" name="Google Shape;159;p20"/>
          <p:cNvPicPr preferRelativeResize="0"/>
          <p:nvPr/>
        </p:nvPicPr>
        <p:blipFill>
          <a:blip r:embed="rId4">
            <a:alphaModFix/>
          </a:blip>
          <a:stretch>
            <a:fillRect/>
          </a:stretch>
        </p:blipFill>
        <p:spPr>
          <a:xfrm>
            <a:off x="1185924" y="2258254"/>
            <a:ext cx="174290" cy="485996"/>
          </a:xfrm>
          <a:prstGeom prst="rect">
            <a:avLst/>
          </a:prstGeom>
          <a:noFill/>
          <a:ln>
            <a:noFill/>
          </a:ln>
        </p:spPr>
      </p:pic>
      <p:pic>
        <p:nvPicPr>
          <p:cNvPr id="160" name="Google Shape;160;p20"/>
          <p:cNvPicPr preferRelativeResize="0"/>
          <p:nvPr/>
        </p:nvPicPr>
        <p:blipFill>
          <a:blip r:embed="rId4">
            <a:alphaModFix/>
          </a:blip>
          <a:stretch>
            <a:fillRect/>
          </a:stretch>
        </p:blipFill>
        <p:spPr>
          <a:xfrm>
            <a:off x="1383047" y="2258254"/>
            <a:ext cx="174290" cy="485996"/>
          </a:xfrm>
          <a:prstGeom prst="rect">
            <a:avLst/>
          </a:prstGeom>
          <a:noFill/>
          <a:ln>
            <a:noFill/>
          </a:ln>
        </p:spPr>
      </p:pic>
      <p:pic>
        <p:nvPicPr>
          <p:cNvPr id="161" name="Google Shape;161;p20"/>
          <p:cNvPicPr preferRelativeResize="0"/>
          <p:nvPr/>
        </p:nvPicPr>
        <p:blipFill>
          <a:blip r:embed="rId3">
            <a:alphaModFix/>
          </a:blip>
          <a:stretch>
            <a:fillRect/>
          </a:stretch>
        </p:blipFill>
        <p:spPr>
          <a:xfrm>
            <a:off x="1580181" y="1600950"/>
            <a:ext cx="174290" cy="485996"/>
          </a:xfrm>
          <a:prstGeom prst="rect">
            <a:avLst/>
          </a:prstGeom>
          <a:noFill/>
          <a:ln>
            <a:noFill/>
          </a:ln>
        </p:spPr>
      </p:pic>
      <p:pic>
        <p:nvPicPr>
          <p:cNvPr id="162" name="Google Shape;162;p20"/>
          <p:cNvPicPr preferRelativeResize="0"/>
          <p:nvPr/>
        </p:nvPicPr>
        <p:blipFill>
          <a:blip r:embed="rId3">
            <a:alphaModFix/>
          </a:blip>
          <a:stretch>
            <a:fillRect/>
          </a:stretch>
        </p:blipFill>
        <p:spPr>
          <a:xfrm>
            <a:off x="1777304" y="1600950"/>
            <a:ext cx="174290" cy="485996"/>
          </a:xfrm>
          <a:prstGeom prst="rect">
            <a:avLst/>
          </a:prstGeom>
          <a:noFill/>
          <a:ln>
            <a:noFill/>
          </a:ln>
        </p:spPr>
      </p:pic>
      <p:pic>
        <p:nvPicPr>
          <p:cNvPr id="163" name="Google Shape;163;p20"/>
          <p:cNvPicPr preferRelativeResize="0"/>
          <p:nvPr/>
        </p:nvPicPr>
        <p:blipFill>
          <a:blip r:embed="rId3">
            <a:alphaModFix/>
          </a:blip>
          <a:stretch>
            <a:fillRect/>
          </a:stretch>
        </p:blipFill>
        <p:spPr>
          <a:xfrm>
            <a:off x="1974427" y="1600950"/>
            <a:ext cx="174290" cy="485996"/>
          </a:xfrm>
          <a:prstGeom prst="rect">
            <a:avLst/>
          </a:prstGeom>
          <a:noFill/>
          <a:ln>
            <a:noFill/>
          </a:ln>
        </p:spPr>
      </p:pic>
      <p:pic>
        <p:nvPicPr>
          <p:cNvPr id="164" name="Google Shape;164;p20"/>
          <p:cNvPicPr preferRelativeResize="0"/>
          <p:nvPr/>
        </p:nvPicPr>
        <p:blipFill>
          <a:blip r:embed="rId4">
            <a:alphaModFix/>
          </a:blip>
          <a:stretch>
            <a:fillRect/>
          </a:stretch>
        </p:blipFill>
        <p:spPr>
          <a:xfrm>
            <a:off x="1580181" y="2258254"/>
            <a:ext cx="174290" cy="485996"/>
          </a:xfrm>
          <a:prstGeom prst="rect">
            <a:avLst/>
          </a:prstGeom>
          <a:noFill/>
          <a:ln>
            <a:noFill/>
          </a:ln>
        </p:spPr>
      </p:pic>
      <p:pic>
        <p:nvPicPr>
          <p:cNvPr id="165" name="Google Shape;165;p20"/>
          <p:cNvPicPr preferRelativeResize="0"/>
          <p:nvPr/>
        </p:nvPicPr>
        <p:blipFill>
          <a:blip r:embed="rId4">
            <a:alphaModFix/>
          </a:blip>
          <a:stretch>
            <a:fillRect/>
          </a:stretch>
        </p:blipFill>
        <p:spPr>
          <a:xfrm>
            <a:off x="1777304" y="2258254"/>
            <a:ext cx="174290" cy="485996"/>
          </a:xfrm>
          <a:prstGeom prst="rect">
            <a:avLst/>
          </a:prstGeom>
          <a:noFill/>
          <a:ln>
            <a:noFill/>
          </a:ln>
        </p:spPr>
      </p:pic>
      <p:pic>
        <p:nvPicPr>
          <p:cNvPr id="166" name="Google Shape;166;p20"/>
          <p:cNvPicPr preferRelativeResize="0"/>
          <p:nvPr/>
        </p:nvPicPr>
        <p:blipFill>
          <a:blip r:embed="rId4">
            <a:alphaModFix/>
          </a:blip>
          <a:stretch>
            <a:fillRect/>
          </a:stretch>
        </p:blipFill>
        <p:spPr>
          <a:xfrm>
            <a:off x="1974427" y="2258254"/>
            <a:ext cx="174290" cy="485996"/>
          </a:xfrm>
          <a:prstGeom prst="rect">
            <a:avLst/>
          </a:prstGeom>
          <a:noFill/>
          <a:ln>
            <a:noFill/>
          </a:ln>
        </p:spPr>
      </p:pic>
      <p:pic>
        <p:nvPicPr>
          <p:cNvPr id="167" name="Google Shape;167;p20"/>
          <p:cNvPicPr preferRelativeResize="0"/>
          <p:nvPr/>
        </p:nvPicPr>
        <p:blipFill>
          <a:blip r:embed="rId3">
            <a:alphaModFix/>
          </a:blip>
          <a:stretch>
            <a:fillRect/>
          </a:stretch>
        </p:blipFill>
        <p:spPr>
          <a:xfrm>
            <a:off x="2171560" y="1600950"/>
            <a:ext cx="174290" cy="485996"/>
          </a:xfrm>
          <a:prstGeom prst="rect">
            <a:avLst/>
          </a:prstGeom>
          <a:noFill/>
          <a:ln>
            <a:noFill/>
          </a:ln>
        </p:spPr>
      </p:pic>
      <p:pic>
        <p:nvPicPr>
          <p:cNvPr id="168" name="Google Shape;168;p20"/>
          <p:cNvPicPr preferRelativeResize="0"/>
          <p:nvPr/>
        </p:nvPicPr>
        <p:blipFill>
          <a:blip r:embed="rId4">
            <a:alphaModFix/>
          </a:blip>
          <a:stretch>
            <a:fillRect/>
          </a:stretch>
        </p:blipFill>
        <p:spPr>
          <a:xfrm>
            <a:off x="2171560" y="2258254"/>
            <a:ext cx="174290" cy="485996"/>
          </a:xfrm>
          <a:prstGeom prst="rect">
            <a:avLst/>
          </a:prstGeom>
          <a:noFill/>
          <a:ln>
            <a:noFill/>
          </a:ln>
        </p:spPr>
      </p:pic>
      <p:cxnSp>
        <p:nvCxnSpPr>
          <p:cNvPr id="169" name="Google Shape;169;p20"/>
          <p:cNvCxnSpPr/>
          <p:nvPr/>
        </p:nvCxnSpPr>
        <p:spPr>
          <a:xfrm flipH="1" rot="10800000">
            <a:off x="2461700" y="2002900"/>
            <a:ext cx="1930800" cy="6600"/>
          </a:xfrm>
          <a:prstGeom prst="curvedConnector3">
            <a:avLst>
              <a:gd fmla="val 50000" name="adj1"/>
            </a:avLst>
          </a:prstGeom>
          <a:noFill/>
          <a:ln cap="flat" cmpd="sng" w="9525">
            <a:solidFill>
              <a:srgbClr val="999999"/>
            </a:solidFill>
            <a:prstDash val="solid"/>
            <a:round/>
            <a:headEnd len="med" w="med" type="none"/>
            <a:tailEnd len="med" w="med" type="none"/>
          </a:ln>
        </p:spPr>
      </p:cxnSp>
      <p:sp>
        <p:nvSpPr>
          <p:cNvPr id="170" name="Google Shape;170;p20"/>
          <p:cNvSpPr/>
          <p:nvPr/>
        </p:nvSpPr>
        <p:spPr>
          <a:xfrm>
            <a:off x="454950" y="757350"/>
            <a:ext cx="1716600" cy="63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Robinhood users</a:t>
            </a:r>
            <a:endParaRPr b="1"/>
          </a:p>
        </p:txBody>
      </p:sp>
      <p:cxnSp>
        <p:nvCxnSpPr>
          <p:cNvPr id="171" name="Google Shape;171;p20"/>
          <p:cNvCxnSpPr/>
          <p:nvPr/>
        </p:nvCxnSpPr>
        <p:spPr>
          <a:xfrm>
            <a:off x="5571600" y="2067175"/>
            <a:ext cx="957000" cy="688500"/>
          </a:xfrm>
          <a:prstGeom prst="straightConnector1">
            <a:avLst/>
          </a:prstGeom>
          <a:noFill/>
          <a:ln cap="flat" cmpd="sng" w="9525">
            <a:solidFill>
              <a:srgbClr val="999999"/>
            </a:solidFill>
            <a:prstDash val="solid"/>
            <a:round/>
            <a:headEnd len="med" w="med" type="none"/>
            <a:tailEnd len="med" w="med" type="none"/>
          </a:ln>
        </p:spPr>
      </p:cxnSp>
      <p:cxnSp>
        <p:nvCxnSpPr>
          <p:cNvPr id="172" name="Google Shape;172;p20"/>
          <p:cNvCxnSpPr/>
          <p:nvPr/>
        </p:nvCxnSpPr>
        <p:spPr>
          <a:xfrm flipH="1" rot="10800000">
            <a:off x="5645075" y="2755300"/>
            <a:ext cx="895500" cy="873300"/>
          </a:xfrm>
          <a:prstGeom prst="straightConnector1">
            <a:avLst/>
          </a:prstGeom>
          <a:noFill/>
          <a:ln cap="flat" cmpd="sng" w="9525">
            <a:solidFill>
              <a:srgbClr val="999999"/>
            </a:solidFill>
            <a:prstDash val="solid"/>
            <a:round/>
            <a:headEnd len="med" w="med" type="none"/>
            <a:tailEnd len="med" w="med" type="none"/>
          </a:ln>
        </p:spPr>
      </p:cxnSp>
      <p:cxnSp>
        <p:nvCxnSpPr>
          <p:cNvPr id="173" name="Google Shape;173;p20"/>
          <p:cNvCxnSpPr/>
          <p:nvPr/>
        </p:nvCxnSpPr>
        <p:spPr>
          <a:xfrm flipH="1" rot="10800000">
            <a:off x="5507300" y="3810200"/>
            <a:ext cx="1222800" cy="2100"/>
          </a:xfrm>
          <a:prstGeom prst="straightConnector1">
            <a:avLst/>
          </a:prstGeom>
          <a:noFill/>
          <a:ln cap="flat" cmpd="sng" w="9525">
            <a:solidFill>
              <a:srgbClr val="999999"/>
            </a:solidFill>
            <a:prstDash val="solid"/>
            <a:round/>
            <a:headEnd len="med" w="med" type="none"/>
            <a:tailEnd len="med" w="med" type="none"/>
          </a:ln>
        </p:spPr>
      </p:cxnSp>
      <p:sp>
        <p:nvSpPr>
          <p:cNvPr id="174" name="Google Shape;174;p20"/>
          <p:cNvSpPr txBox="1"/>
          <p:nvPr/>
        </p:nvSpPr>
        <p:spPr>
          <a:xfrm>
            <a:off x="6766000" y="3582375"/>
            <a:ext cx="1960500" cy="4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Follow-up survey</a:t>
            </a:r>
            <a:endParaRPr b="1"/>
          </a:p>
        </p:txBody>
      </p:sp>
      <p:sp>
        <p:nvSpPr>
          <p:cNvPr id="175" name="Google Shape;175;p20"/>
          <p:cNvSpPr/>
          <p:nvPr/>
        </p:nvSpPr>
        <p:spPr>
          <a:xfrm>
            <a:off x="3929475" y="755200"/>
            <a:ext cx="1850700" cy="63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Case-Control assignment</a:t>
            </a:r>
            <a:endParaRPr b="1"/>
          </a:p>
        </p:txBody>
      </p:sp>
      <p:sp>
        <p:nvSpPr>
          <p:cNvPr id="176" name="Google Shape;176;p20"/>
          <p:cNvSpPr/>
          <p:nvPr/>
        </p:nvSpPr>
        <p:spPr>
          <a:xfrm>
            <a:off x="6425175" y="2458575"/>
            <a:ext cx="1716600" cy="63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Validation</a:t>
            </a:r>
            <a:endParaRPr b="1"/>
          </a:p>
        </p:txBody>
      </p:sp>
      <p:cxnSp>
        <p:nvCxnSpPr>
          <p:cNvPr id="177" name="Google Shape;177;p20"/>
          <p:cNvCxnSpPr/>
          <p:nvPr/>
        </p:nvCxnSpPr>
        <p:spPr>
          <a:xfrm>
            <a:off x="2470875" y="2278425"/>
            <a:ext cx="1611600" cy="1646100"/>
          </a:xfrm>
          <a:prstGeom prst="straightConnector1">
            <a:avLst/>
          </a:prstGeom>
          <a:noFill/>
          <a:ln cap="flat" cmpd="sng" w="9525">
            <a:solidFill>
              <a:srgbClr val="999999"/>
            </a:solidFill>
            <a:prstDash val="solid"/>
            <a:round/>
            <a:headEnd len="med" w="med" type="none"/>
            <a:tailEnd len="med" w="med" type="none"/>
          </a:ln>
        </p:spPr>
      </p:cxnSp>
      <p:pic>
        <p:nvPicPr>
          <p:cNvPr id="178" name="Google Shape;178;p20"/>
          <p:cNvPicPr preferRelativeResize="0"/>
          <p:nvPr/>
        </p:nvPicPr>
        <p:blipFill>
          <a:blip r:embed="rId5">
            <a:alphaModFix/>
          </a:blip>
          <a:stretch>
            <a:fillRect/>
          </a:stretch>
        </p:blipFill>
        <p:spPr>
          <a:xfrm>
            <a:off x="4392488" y="1372450"/>
            <a:ext cx="904875" cy="1095375"/>
          </a:xfrm>
          <a:prstGeom prst="rect">
            <a:avLst/>
          </a:prstGeom>
          <a:noFill/>
          <a:ln>
            <a:noFill/>
          </a:ln>
        </p:spPr>
      </p:pic>
      <p:pic>
        <p:nvPicPr>
          <p:cNvPr id="179" name="Google Shape;179;p20"/>
          <p:cNvPicPr preferRelativeResize="0"/>
          <p:nvPr/>
        </p:nvPicPr>
        <p:blipFill>
          <a:blip r:embed="rId6">
            <a:alphaModFix/>
          </a:blip>
          <a:stretch>
            <a:fillRect/>
          </a:stretch>
        </p:blipFill>
        <p:spPr>
          <a:xfrm>
            <a:off x="4430088" y="3058613"/>
            <a:ext cx="904875" cy="1095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1"/>
          <p:cNvSpPr txBox="1"/>
          <p:nvPr>
            <p:ph type="title"/>
          </p:nvPr>
        </p:nvSpPr>
        <p:spPr>
          <a:xfrm>
            <a:off x="219850" y="304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Statistical Methods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grpSp>
        <p:nvGrpSpPr>
          <p:cNvPr id="185" name="Google Shape;185;p21"/>
          <p:cNvGrpSpPr/>
          <p:nvPr/>
        </p:nvGrpSpPr>
        <p:grpSpPr>
          <a:xfrm>
            <a:off x="839675" y="1308950"/>
            <a:ext cx="1827950" cy="2557524"/>
            <a:chOff x="839675" y="1308950"/>
            <a:chExt cx="1827950" cy="2557524"/>
          </a:xfrm>
        </p:grpSpPr>
        <p:pic>
          <p:nvPicPr>
            <p:cNvPr id="186" name="Google Shape;186;p21"/>
            <p:cNvPicPr preferRelativeResize="0"/>
            <p:nvPr/>
          </p:nvPicPr>
          <p:blipFill>
            <a:blip r:embed="rId3">
              <a:alphaModFix/>
            </a:blip>
            <a:stretch>
              <a:fillRect/>
            </a:stretch>
          </p:blipFill>
          <p:spPr>
            <a:xfrm>
              <a:off x="839725" y="1308950"/>
              <a:ext cx="1827900" cy="500025"/>
            </a:xfrm>
            <a:prstGeom prst="rect">
              <a:avLst/>
            </a:prstGeom>
            <a:noFill/>
            <a:ln>
              <a:noFill/>
            </a:ln>
          </p:spPr>
        </p:pic>
        <p:pic>
          <p:nvPicPr>
            <p:cNvPr id="187" name="Google Shape;187;p21"/>
            <p:cNvPicPr preferRelativeResize="0"/>
            <p:nvPr/>
          </p:nvPicPr>
          <p:blipFill>
            <a:blip r:embed="rId4">
              <a:alphaModFix/>
            </a:blip>
            <a:stretch>
              <a:fillRect/>
            </a:stretch>
          </p:blipFill>
          <p:spPr>
            <a:xfrm>
              <a:off x="839675" y="2397938"/>
              <a:ext cx="1827950" cy="500025"/>
            </a:xfrm>
            <a:prstGeom prst="rect">
              <a:avLst/>
            </a:prstGeom>
            <a:noFill/>
            <a:ln>
              <a:noFill/>
            </a:ln>
          </p:spPr>
        </p:pic>
        <p:pic>
          <p:nvPicPr>
            <p:cNvPr id="188" name="Google Shape;188;p21"/>
            <p:cNvPicPr preferRelativeResize="0"/>
            <p:nvPr/>
          </p:nvPicPr>
          <p:blipFill>
            <a:blip r:embed="rId5">
              <a:alphaModFix/>
            </a:blip>
            <a:stretch>
              <a:fillRect/>
            </a:stretch>
          </p:blipFill>
          <p:spPr>
            <a:xfrm>
              <a:off x="839700" y="3366474"/>
              <a:ext cx="1827900" cy="500000"/>
            </a:xfrm>
            <a:prstGeom prst="rect">
              <a:avLst/>
            </a:prstGeom>
            <a:noFill/>
            <a:ln>
              <a:noFill/>
            </a:ln>
          </p:spPr>
        </p:pic>
      </p:grpSp>
      <p:cxnSp>
        <p:nvCxnSpPr>
          <p:cNvPr id="189" name="Google Shape;189;p21"/>
          <p:cNvCxnSpPr/>
          <p:nvPr/>
        </p:nvCxnSpPr>
        <p:spPr>
          <a:xfrm>
            <a:off x="2663750" y="1578375"/>
            <a:ext cx="569400" cy="0"/>
          </a:xfrm>
          <a:prstGeom prst="straightConnector1">
            <a:avLst/>
          </a:prstGeom>
          <a:noFill/>
          <a:ln cap="flat" cmpd="sng" w="19050">
            <a:solidFill>
              <a:srgbClr val="0B5394"/>
            </a:solidFill>
            <a:prstDash val="solid"/>
            <a:round/>
            <a:headEnd len="med" w="med" type="none"/>
            <a:tailEnd len="med" w="med" type="none"/>
          </a:ln>
        </p:spPr>
      </p:cxnSp>
      <p:grpSp>
        <p:nvGrpSpPr>
          <p:cNvPr id="190" name="Google Shape;190;p21"/>
          <p:cNvGrpSpPr/>
          <p:nvPr/>
        </p:nvGrpSpPr>
        <p:grpSpPr>
          <a:xfrm>
            <a:off x="2663750" y="1578439"/>
            <a:ext cx="1092900" cy="2072556"/>
            <a:chOff x="2663750" y="1121175"/>
            <a:chExt cx="1092900" cy="2660875"/>
          </a:xfrm>
        </p:grpSpPr>
        <p:cxnSp>
          <p:nvCxnSpPr>
            <p:cNvPr id="191" name="Google Shape;191;p21"/>
            <p:cNvCxnSpPr/>
            <p:nvPr/>
          </p:nvCxnSpPr>
          <p:spPr>
            <a:xfrm>
              <a:off x="2663750" y="2440989"/>
              <a:ext cx="1092900" cy="0"/>
            </a:xfrm>
            <a:prstGeom prst="straightConnector1">
              <a:avLst/>
            </a:prstGeom>
            <a:noFill/>
            <a:ln cap="flat" cmpd="sng" w="19050">
              <a:solidFill>
                <a:srgbClr val="1C4587"/>
              </a:solidFill>
              <a:prstDash val="solid"/>
              <a:round/>
              <a:headEnd len="med" w="med" type="none"/>
              <a:tailEnd len="med" w="med" type="none"/>
            </a:ln>
          </p:spPr>
        </p:cxnSp>
        <p:cxnSp>
          <p:nvCxnSpPr>
            <p:cNvPr id="192" name="Google Shape;192;p21"/>
            <p:cNvCxnSpPr/>
            <p:nvPr/>
          </p:nvCxnSpPr>
          <p:spPr>
            <a:xfrm>
              <a:off x="2663750" y="3782050"/>
              <a:ext cx="569400" cy="0"/>
            </a:xfrm>
            <a:prstGeom prst="straightConnector1">
              <a:avLst/>
            </a:prstGeom>
            <a:noFill/>
            <a:ln cap="flat" cmpd="sng" w="19050">
              <a:solidFill>
                <a:srgbClr val="1C4587"/>
              </a:solidFill>
              <a:prstDash val="solid"/>
              <a:round/>
              <a:headEnd len="med" w="med" type="none"/>
              <a:tailEnd len="med" w="med" type="none"/>
            </a:ln>
          </p:spPr>
        </p:cxnSp>
        <p:cxnSp>
          <p:nvCxnSpPr>
            <p:cNvPr id="193" name="Google Shape;193;p21"/>
            <p:cNvCxnSpPr/>
            <p:nvPr/>
          </p:nvCxnSpPr>
          <p:spPr>
            <a:xfrm>
              <a:off x="3233150" y="1121175"/>
              <a:ext cx="2400" cy="2660100"/>
            </a:xfrm>
            <a:prstGeom prst="straightConnector1">
              <a:avLst/>
            </a:prstGeom>
            <a:noFill/>
            <a:ln cap="flat" cmpd="sng" w="19050">
              <a:solidFill>
                <a:srgbClr val="1C4587"/>
              </a:solidFill>
              <a:prstDash val="solid"/>
              <a:round/>
              <a:headEnd len="med" w="med" type="none"/>
              <a:tailEnd len="med" w="med" type="none"/>
            </a:ln>
          </p:spPr>
        </p:cxnSp>
      </p:grpSp>
      <p:sp>
        <p:nvSpPr>
          <p:cNvPr id="194" name="Google Shape;194;p21"/>
          <p:cNvSpPr/>
          <p:nvPr/>
        </p:nvSpPr>
        <p:spPr>
          <a:xfrm>
            <a:off x="3756650" y="2224000"/>
            <a:ext cx="2112600" cy="661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FFFFF"/>
                </a:solidFill>
              </a:rPr>
              <a:t>PREDICT TREND USING CLASSIFICATION</a:t>
            </a:r>
            <a:endParaRPr b="1" sz="1300">
              <a:solidFill>
                <a:srgbClr val="FFFFFF"/>
              </a:solidFill>
            </a:endParaRPr>
          </a:p>
        </p:txBody>
      </p:sp>
      <p:cxnSp>
        <p:nvCxnSpPr>
          <p:cNvPr id="195" name="Google Shape;195;p21"/>
          <p:cNvCxnSpPr/>
          <p:nvPr/>
        </p:nvCxnSpPr>
        <p:spPr>
          <a:xfrm>
            <a:off x="5869250" y="2631475"/>
            <a:ext cx="633900" cy="600"/>
          </a:xfrm>
          <a:prstGeom prst="straightConnector1">
            <a:avLst/>
          </a:prstGeom>
          <a:noFill/>
          <a:ln cap="flat" cmpd="sng" w="19050">
            <a:solidFill>
              <a:srgbClr val="1C4587"/>
            </a:solidFill>
            <a:prstDash val="solid"/>
            <a:round/>
            <a:headEnd len="med" w="med" type="none"/>
            <a:tailEnd len="med" w="med" type="none"/>
          </a:ln>
        </p:spPr>
      </p:cxnSp>
      <p:sp>
        <p:nvSpPr>
          <p:cNvPr id="196" name="Google Shape;196;p21"/>
          <p:cNvSpPr/>
          <p:nvPr/>
        </p:nvSpPr>
        <p:spPr>
          <a:xfrm>
            <a:off x="6503150" y="2224000"/>
            <a:ext cx="2112600" cy="6612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FFFFF"/>
                </a:solidFill>
              </a:rPr>
              <a:t>NATURAL LANGUAGE PROCESSING</a:t>
            </a:r>
            <a:endParaRPr b="1" sz="1300">
              <a:solidFill>
                <a:srgbClr val="FFFFFF"/>
              </a:solidFill>
            </a:endParaRPr>
          </a:p>
        </p:txBody>
      </p:sp>
      <p:sp>
        <p:nvSpPr>
          <p:cNvPr id="197" name="Google Shape;197;p21"/>
          <p:cNvSpPr/>
          <p:nvPr/>
        </p:nvSpPr>
        <p:spPr>
          <a:xfrm>
            <a:off x="4078550" y="4479975"/>
            <a:ext cx="1513800" cy="4341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FFFFFF"/>
                </a:solidFill>
              </a:rPr>
              <a:t>Backtest and prospective training</a:t>
            </a:r>
            <a:endParaRPr b="1" sz="1100">
              <a:solidFill>
                <a:srgbClr val="FFFFFF"/>
              </a:solidFill>
            </a:endParaRPr>
          </a:p>
        </p:txBody>
      </p:sp>
      <p:sp>
        <p:nvSpPr>
          <p:cNvPr id="198" name="Google Shape;198;p21"/>
          <p:cNvSpPr/>
          <p:nvPr/>
        </p:nvSpPr>
        <p:spPr>
          <a:xfrm>
            <a:off x="6873900" y="4478250"/>
            <a:ext cx="1513800" cy="4341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Validation</a:t>
            </a:r>
            <a:endParaRPr b="1" sz="900">
              <a:solidFill>
                <a:srgbClr val="FFFFFF"/>
              </a:solidFill>
            </a:endParaRPr>
          </a:p>
        </p:txBody>
      </p:sp>
      <p:sp>
        <p:nvSpPr>
          <p:cNvPr id="199" name="Google Shape;199;p21"/>
          <p:cNvSpPr/>
          <p:nvPr/>
        </p:nvSpPr>
        <p:spPr>
          <a:xfrm>
            <a:off x="1186625" y="4478250"/>
            <a:ext cx="1513800" cy="434100"/>
          </a:xfrm>
          <a:prstGeom prst="rect">
            <a:avLst/>
          </a:prstGeom>
          <a:solidFill>
            <a:srgbClr val="F1C23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rPr>
              <a:t>Baseline portfolio </a:t>
            </a:r>
            <a:endParaRPr b="1" sz="1100">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